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65" r:id="rId6"/>
  </p:sldMasterIdLst>
  <p:notesMasterIdLst>
    <p:notesMasterId r:id="rId36"/>
  </p:notesMasterIdLst>
  <p:sldIdLst>
    <p:sldId id="256" r:id="rId7"/>
    <p:sldId id="257" r:id="rId8"/>
    <p:sldId id="309" r:id="rId9"/>
    <p:sldId id="307" r:id="rId10"/>
    <p:sldId id="310" r:id="rId11"/>
    <p:sldId id="338" r:id="rId12"/>
    <p:sldId id="292" r:id="rId13"/>
    <p:sldId id="279" r:id="rId14"/>
    <p:sldId id="334" r:id="rId15"/>
    <p:sldId id="259" r:id="rId16"/>
    <p:sldId id="322" r:id="rId17"/>
    <p:sldId id="324" r:id="rId18"/>
    <p:sldId id="336" r:id="rId19"/>
    <p:sldId id="284" r:id="rId20"/>
    <p:sldId id="326" r:id="rId21"/>
    <p:sldId id="327" r:id="rId22"/>
    <p:sldId id="328" r:id="rId23"/>
    <p:sldId id="289" r:id="rId24"/>
    <p:sldId id="337" r:id="rId25"/>
    <p:sldId id="339" r:id="rId26"/>
    <p:sldId id="300" r:id="rId27"/>
    <p:sldId id="299" r:id="rId28"/>
    <p:sldId id="340" r:id="rId29"/>
    <p:sldId id="341" r:id="rId30"/>
    <p:sldId id="295" r:id="rId31"/>
    <p:sldId id="285" r:id="rId32"/>
    <p:sldId id="315" r:id="rId33"/>
    <p:sldId id="303" r:id="rId34"/>
    <p:sldId id="321" r:id="rId35"/>
  </p:sldIdLst>
  <p:sldSz cx="9144000" cy="5143500" type="screen16x9"/>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296CD"/>
    <a:srgbClr val="557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7AFCF-5C90-4594-AB39-F61655237B22}" v="35" dt="2021-06-20T05:46:52.64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82" autoAdjust="0"/>
    <p:restoredTop sz="95208" autoAdjust="0"/>
  </p:normalViewPr>
  <p:slideViewPr>
    <p:cSldViewPr>
      <p:cViewPr varScale="1">
        <p:scale>
          <a:sx n="88" d="100"/>
          <a:sy n="88" d="100"/>
        </p:scale>
        <p:origin x="204" y="6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304316667146726"/>
          <c:y val="0"/>
          <c:w val="0.82081297211240822"/>
          <c:h val="1"/>
        </c:manualLayout>
      </c:layout>
      <c:pie3DChart>
        <c:varyColors val="1"/>
        <c:ser>
          <c:idx val="0"/>
          <c:order val="0"/>
          <c:tx>
            <c:strRef>
              <c:f>Foglio1!$B$1</c:f>
              <c:strCache>
                <c:ptCount val="1"/>
                <c:pt idx="0">
                  <c:v>Gli Associati</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0-041C-4158-AC03-A38592672CFB}"/>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41C-4158-AC03-A38592672CFB}"/>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041C-4158-AC03-A38592672CFB}"/>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41C-4158-AC03-A38592672CFB}"/>
              </c:ext>
            </c:extLst>
          </c:dPt>
          <c:dLbls>
            <c:dLbl>
              <c:idx val="0"/>
              <c:dLblPos val="ct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41C-4158-AC03-A38592672CFB}"/>
                </c:ext>
              </c:extLst>
            </c:dLbl>
            <c:dLbl>
              <c:idx val="1"/>
              <c:dLblPos val="ct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41C-4158-AC03-A38592672CFB}"/>
                </c:ext>
              </c:extLst>
            </c:dLbl>
            <c:dLbl>
              <c:idx val="2"/>
              <c:dLblPos val="ct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41C-4158-AC03-A38592672CF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Foglio1!$A$2:$A$5</c:f>
              <c:strCache>
                <c:ptCount val="4"/>
                <c:pt idx="0">
                  <c:v>Intermediari finanziari</c:v>
                </c:pt>
                <c:pt idx="1">
                  <c:v>Società captive</c:v>
                </c:pt>
                <c:pt idx="2">
                  <c:v>Banche</c:v>
                </c:pt>
                <c:pt idx="3">
                  <c:v>Società di servizi e studi professionali</c:v>
                </c:pt>
              </c:strCache>
            </c:strRef>
          </c:cat>
          <c:val>
            <c:numRef>
              <c:f>Foglio1!$B$2:$B$5</c:f>
              <c:numCache>
                <c:formatCode>General</c:formatCode>
                <c:ptCount val="4"/>
                <c:pt idx="0">
                  <c:v>16</c:v>
                </c:pt>
                <c:pt idx="1">
                  <c:v>4</c:v>
                </c:pt>
                <c:pt idx="2">
                  <c:v>12</c:v>
                </c:pt>
                <c:pt idx="3">
                  <c:v>14</c:v>
                </c:pt>
              </c:numCache>
            </c:numRef>
          </c:val>
          <c:extLst>
            <c:ext xmlns:c16="http://schemas.microsoft.com/office/drawing/2014/chart" uri="{C3380CC4-5D6E-409C-BE32-E72D297353CC}">
              <c16:uniqueId val="{00000003-8911-4FAD-8426-70D59FF17921}"/>
            </c:ext>
          </c:extLst>
        </c:ser>
        <c:ser>
          <c:idx val="1"/>
          <c:order val="1"/>
          <c:tx>
            <c:strRef>
              <c:f>Foglio1!$C$1</c:f>
              <c:strCache>
                <c:ptCount val="1"/>
                <c:pt idx="0">
                  <c:v>Colonna1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6984-4D97-BAD0-02A7043C021F}"/>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6984-4D97-BAD0-02A7043C021F}"/>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6984-4D97-BAD0-02A7043C021F}"/>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6984-4D97-BAD0-02A7043C021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1"/>
            <c:showCatName val="1"/>
            <c:showSerName val="0"/>
            <c:showPercent val="1"/>
            <c:showBubbleSize val="0"/>
            <c:showLeaderLines val="0"/>
            <c:extLst>
              <c:ext xmlns:c15="http://schemas.microsoft.com/office/drawing/2012/chart" uri="{CE6537A1-D6FC-4f65-9D91-7224C49458BB}"/>
            </c:extLst>
          </c:dLbls>
          <c:cat>
            <c:strRef>
              <c:f>Foglio1!$A$2:$A$5</c:f>
              <c:strCache>
                <c:ptCount val="4"/>
                <c:pt idx="0">
                  <c:v>Intermediari finanziari</c:v>
                </c:pt>
                <c:pt idx="1">
                  <c:v>Società captive</c:v>
                </c:pt>
                <c:pt idx="2">
                  <c:v>Banche</c:v>
                </c:pt>
                <c:pt idx="3">
                  <c:v>Società di servizi e studi professionali</c:v>
                </c:pt>
              </c:strCache>
            </c:strRef>
          </c:cat>
          <c:val>
            <c:numRef>
              <c:f>Foglio1!$C$2:$C$5</c:f>
              <c:numCache>
                <c:formatCode>General</c:formatCode>
                <c:ptCount val="4"/>
                <c:pt idx="3">
                  <c:v>0</c:v>
                </c:pt>
              </c:numCache>
            </c:numRef>
          </c:val>
          <c:extLst>
            <c:ext xmlns:c16="http://schemas.microsoft.com/office/drawing/2014/chart" uri="{C3380CC4-5D6E-409C-BE32-E72D297353CC}">
              <c16:uniqueId val="{00000004-041C-4158-AC03-A38592672CFB}"/>
            </c:ext>
          </c:extLst>
        </c:ser>
        <c:dLbls>
          <c:dLblPos val="ctr"/>
          <c:showLegendKey val="0"/>
          <c:showVal val="1"/>
          <c:showCatName val="1"/>
          <c:showSerName val="0"/>
          <c:showPercent val="0"/>
          <c:showBubbleSize val="0"/>
          <c:showLeaderLines val="0"/>
        </c:dLbls>
      </c:pie3DChart>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it-IT"/>
          </a:p>
        </p:txBody>
      </p:sp>
      <p:sp>
        <p:nvSpPr>
          <p:cNvPr id="3" name="Segnaposto data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724B5074-EA80-4BCF-84C3-F04A01BD15B0}" type="datetimeFigureOut">
              <a:rPr lang="it-IT" smtClean="0"/>
              <a:t>02/07/2021</a:t>
            </a:fld>
            <a:endParaRPr lang="it-IT"/>
          </a:p>
        </p:txBody>
      </p:sp>
      <p:sp>
        <p:nvSpPr>
          <p:cNvPr id="4" name="Segnaposto immagine diapositiva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it-IT"/>
          </a:p>
        </p:txBody>
      </p:sp>
      <p:sp>
        <p:nvSpPr>
          <p:cNvPr id="5" name="Segnaposto note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D34FF2D4-E634-4DEA-9BE2-06C09F856DFE}" type="slidenum">
              <a:rPr lang="it-IT" smtClean="0"/>
              <a:t>‹N›</a:t>
            </a:fld>
            <a:endParaRPr lang="it-IT"/>
          </a:p>
        </p:txBody>
      </p:sp>
    </p:spTree>
    <p:extLst>
      <p:ext uri="{BB962C8B-B14F-4D97-AF65-F5344CB8AC3E}">
        <p14:creationId xmlns:p14="http://schemas.microsoft.com/office/powerpoint/2010/main" val="192344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34FF2D4-E634-4DEA-9BE2-06C09F856DFE}" type="slidenum">
              <a:rPr lang="it-IT" smtClean="0"/>
              <a:t>1</a:t>
            </a:fld>
            <a:endParaRPr lang="it-IT"/>
          </a:p>
        </p:txBody>
      </p:sp>
    </p:spTree>
    <p:extLst>
      <p:ext uri="{BB962C8B-B14F-4D97-AF65-F5344CB8AC3E}">
        <p14:creationId xmlns:p14="http://schemas.microsoft.com/office/powerpoint/2010/main" val="134883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34FF2D4-E634-4DEA-9BE2-06C09F856DFE}" type="slidenum">
              <a:rPr lang="it-IT" smtClean="0"/>
              <a:pPr/>
              <a:t>3</a:t>
            </a:fld>
            <a:endParaRPr lang="it-IT"/>
          </a:p>
        </p:txBody>
      </p:sp>
    </p:spTree>
    <p:extLst>
      <p:ext uri="{BB962C8B-B14F-4D97-AF65-F5344CB8AC3E}">
        <p14:creationId xmlns:p14="http://schemas.microsoft.com/office/powerpoint/2010/main" val="350685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14BC6A9C-D4D2-4563-AD30-12ABE45B6C6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65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14BC6A9C-D4D2-4563-AD30-12ABE45B6C6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822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2247714"/>
            <a:ext cx="4896544" cy="1102519"/>
          </a:xfrm>
        </p:spPr>
        <p:txBody>
          <a:bodyPr>
            <a:noAutofit/>
          </a:bodyPr>
          <a:lstStyle>
            <a:lvl1pPr algn="l">
              <a:defRPr sz="3200" b="1">
                <a:solidFill>
                  <a:srgbClr val="6296CD"/>
                </a:solidFill>
              </a:defRPr>
            </a:lvl1pPr>
          </a:lstStyle>
          <a:p>
            <a:r>
              <a:rPr lang="it-IT" dirty="0"/>
              <a:t>Fare clic per modificare lo stile del titolo</a:t>
            </a:r>
          </a:p>
        </p:txBody>
      </p:sp>
      <p:sp>
        <p:nvSpPr>
          <p:cNvPr id="3" name="Sottotitolo 2"/>
          <p:cNvSpPr>
            <a:spLocks noGrp="1"/>
          </p:cNvSpPr>
          <p:nvPr>
            <p:ph type="subTitle" idx="1"/>
          </p:nvPr>
        </p:nvSpPr>
        <p:spPr>
          <a:xfrm>
            <a:off x="611560" y="3435846"/>
            <a:ext cx="4896544" cy="648072"/>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6696" y="0"/>
            <a:ext cx="2623816" cy="5148000"/>
          </a:xfrm>
          <a:prstGeom prst="rect">
            <a:avLst/>
          </a:prstGeom>
        </p:spPr>
      </p:pic>
      <p:cxnSp>
        <p:nvCxnSpPr>
          <p:cNvPr id="9" name="Connettore 1 8"/>
          <p:cNvCxnSpPr/>
          <p:nvPr userDrawn="1"/>
        </p:nvCxnSpPr>
        <p:spPr>
          <a:xfrm flipH="1">
            <a:off x="611560" y="2193708"/>
            <a:ext cx="85689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Immagin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560" y="1036403"/>
            <a:ext cx="4501342" cy="1055716"/>
          </a:xfrm>
          <a:prstGeom prst="rect">
            <a:avLst/>
          </a:prstGeom>
        </p:spPr>
      </p:pic>
    </p:spTree>
    <p:extLst>
      <p:ext uri="{BB962C8B-B14F-4D97-AF65-F5344CB8AC3E}">
        <p14:creationId xmlns:p14="http://schemas.microsoft.com/office/powerpoint/2010/main" val="95835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C95935-A0FF-43A9-9EE2-D8377469366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5669DCB-53CC-4398-BA31-2302A584B32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BC9060A-80C9-4CF7-BF9E-7A9749683A0C}"/>
              </a:ext>
            </a:extLst>
          </p:cNvPr>
          <p:cNvSpPr>
            <a:spLocks noGrp="1"/>
          </p:cNvSpPr>
          <p:nvPr>
            <p:ph type="dt" sz="half" idx="10"/>
          </p:nvPr>
        </p:nvSpPr>
        <p:spPr/>
        <p:txBody>
          <a:bodyPr/>
          <a:lstStyle/>
          <a:p>
            <a:fld id="{669FCDF4-AB17-4CA1-AC98-11F1BDED7BD9}" type="datetimeFigureOut">
              <a:rPr lang="it-IT" smtClean="0"/>
              <a:t>02/07/2021</a:t>
            </a:fld>
            <a:endParaRPr lang="it-IT"/>
          </a:p>
        </p:txBody>
      </p:sp>
      <p:sp>
        <p:nvSpPr>
          <p:cNvPr id="5" name="Segnaposto piè di pagina 4">
            <a:extLst>
              <a:ext uri="{FF2B5EF4-FFF2-40B4-BE49-F238E27FC236}">
                <a16:creationId xmlns:a16="http://schemas.microsoft.com/office/drawing/2014/main" id="{D594DC49-04CC-4EE3-8D1A-C43461AEDC5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30D01A-BE74-4410-A125-96E0607F3B9A}"/>
              </a:ext>
            </a:extLst>
          </p:cNvPr>
          <p:cNvSpPr>
            <a:spLocks noGrp="1"/>
          </p:cNvSpPr>
          <p:nvPr>
            <p:ph type="sldNum" sz="quarter" idx="12"/>
          </p:nvPr>
        </p:nvSpPr>
        <p:spPr/>
        <p:txBody>
          <a:bodyPr/>
          <a:lstStyle/>
          <a:p>
            <a:fld id="{C7768892-B008-4903-9B76-4CAC906ED2BD}" type="slidenum">
              <a:rPr lang="it-IT" smtClean="0"/>
              <a:t>‹N›</a:t>
            </a:fld>
            <a:endParaRPr lang="it-IT"/>
          </a:p>
        </p:txBody>
      </p:sp>
    </p:spTree>
    <p:extLst>
      <p:ext uri="{BB962C8B-B14F-4D97-AF65-F5344CB8AC3E}">
        <p14:creationId xmlns:p14="http://schemas.microsoft.com/office/powerpoint/2010/main" val="253814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attro">
    <p:spTree>
      <p:nvGrpSpPr>
        <p:cNvPr id="1" name=""/>
        <p:cNvGrpSpPr/>
        <p:nvPr/>
      </p:nvGrpSpPr>
      <p:grpSpPr>
        <a:xfrm>
          <a:off x="0" y="0"/>
          <a:ext cx="0" cy="0"/>
          <a:chOff x="0" y="0"/>
          <a:chExt cx="0" cy="0"/>
        </a:xfrm>
      </p:grpSpPr>
      <p:sp>
        <p:nvSpPr>
          <p:cNvPr id="34" name="Segnaposto testo 29">
            <a:extLst>
              <a:ext uri="{FF2B5EF4-FFF2-40B4-BE49-F238E27FC236}">
                <a16:creationId xmlns:a16="http://schemas.microsoft.com/office/drawing/2014/main" id="{7E09C742-5D77-43A5-A33A-73D138825CCF}"/>
              </a:ext>
            </a:extLst>
          </p:cNvPr>
          <p:cNvSpPr>
            <a:spLocks noGrp="1"/>
          </p:cNvSpPr>
          <p:nvPr>
            <p:ph type="body" sz="quarter" idx="15" hasCustomPrompt="1"/>
          </p:nvPr>
        </p:nvSpPr>
        <p:spPr>
          <a:xfrm>
            <a:off x="390224" y="3143997"/>
            <a:ext cx="1724327" cy="519811"/>
          </a:xfrm>
        </p:spPr>
        <p:txBody>
          <a:bodyPr lIns="0" rIns="0" rtlCol="0" anchor="b">
            <a:noAutofit/>
          </a:bodyPr>
          <a:lstStyle>
            <a:lvl1pPr marL="0" indent="0">
              <a:buNone/>
              <a:defRPr sz="1500" b="1">
                <a:solidFill>
                  <a:schemeClr val="accent5"/>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rtl="0"/>
            <a:r>
              <a:rPr lang="it-IT" noProof="0"/>
              <a:t>FARE CLIC PER MODIFICARE</a:t>
            </a:r>
          </a:p>
        </p:txBody>
      </p:sp>
      <p:sp>
        <p:nvSpPr>
          <p:cNvPr id="35" name="Segnaposto testo 29">
            <a:extLst>
              <a:ext uri="{FF2B5EF4-FFF2-40B4-BE49-F238E27FC236}">
                <a16:creationId xmlns:a16="http://schemas.microsoft.com/office/drawing/2014/main" id="{878C8350-ACA7-4A8E-B350-5311BA064629}"/>
              </a:ext>
            </a:extLst>
          </p:cNvPr>
          <p:cNvSpPr>
            <a:spLocks noGrp="1"/>
          </p:cNvSpPr>
          <p:nvPr>
            <p:ph type="body" sz="quarter" idx="16" hasCustomPrompt="1"/>
          </p:nvPr>
        </p:nvSpPr>
        <p:spPr>
          <a:xfrm>
            <a:off x="2676975" y="3143997"/>
            <a:ext cx="1724327" cy="519811"/>
          </a:xfrm>
        </p:spPr>
        <p:txBody>
          <a:bodyPr lIns="0" rIns="0" rtlCol="0" anchor="b">
            <a:noAutofit/>
          </a:bodyPr>
          <a:lstStyle>
            <a:lvl1pPr marL="0" indent="0">
              <a:buNone/>
              <a:defRPr sz="1500" b="1">
                <a:solidFill>
                  <a:schemeClr val="accent5"/>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rtl="0"/>
            <a:r>
              <a:rPr lang="it-IT" noProof="0"/>
              <a:t>FARE CLIC PER MODIFICARE</a:t>
            </a:r>
          </a:p>
        </p:txBody>
      </p:sp>
      <p:sp>
        <p:nvSpPr>
          <p:cNvPr id="36" name="Segnaposto testo 29">
            <a:extLst>
              <a:ext uri="{FF2B5EF4-FFF2-40B4-BE49-F238E27FC236}">
                <a16:creationId xmlns:a16="http://schemas.microsoft.com/office/drawing/2014/main" id="{F2A8EB81-781B-48A6-AEC3-3C6467F831A7}"/>
              </a:ext>
            </a:extLst>
          </p:cNvPr>
          <p:cNvSpPr>
            <a:spLocks noGrp="1"/>
          </p:cNvSpPr>
          <p:nvPr>
            <p:ph type="body" sz="quarter" idx="17" hasCustomPrompt="1"/>
          </p:nvPr>
        </p:nvSpPr>
        <p:spPr>
          <a:xfrm>
            <a:off x="4962224" y="3143997"/>
            <a:ext cx="1724327" cy="519811"/>
          </a:xfrm>
        </p:spPr>
        <p:txBody>
          <a:bodyPr lIns="0" rIns="0" rtlCol="0" anchor="b">
            <a:noAutofit/>
          </a:bodyPr>
          <a:lstStyle>
            <a:lvl1pPr marL="0" indent="0">
              <a:buNone/>
              <a:defRPr sz="1500" b="1">
                <a:solidFill>
                  <a:schemeClr val="accent5"/>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rtl="0"/>
            <a:r>
              <a:rPr lang="it-IT" noProof="0"/>
              <a:t>FARE CLIC PER MODIFICARE</a:t>
            </a:r>
          </a:p>
        </p:txBody>
      </p:sp>
      <p:sp>
        <p:nvSpPr>
          <p:cNvPr id="37" name="Segnaposto testo 29">
            <a:extLst>
              <a:ext uri="{FF2B5EF4-FFF2-40B4-BE49-F238E27FC236}">
                <a16:creationId xmlns:a16="http://schemas.microsoft.com/office/drawing/2014/main" id="{A9EE98B1-8D2A-449C-96EF-F184DF610708}"/>
              </a:ext>
            </a:extLst>
          </p:cNvPr>
          <p:cNvSpPr>
            <a:spLocks noGrp="1"/>
          </p:cNvSpPr>
          <p:nvPr>
            <p:ph type="body" sz="quarter" idx="18" hasCustomPrompt="1"/>
          </p:nvPr>
        </p:nvSpPr>
        <p:spPr>
          <a:xfrm>
            <a:off x="7242475" y="3143997"/>
            <a:ext cx="1730075" cy="519811"/>
          </a:xfrm>
        </p:spPr>
        <p:txBody>
          <a:bodyPr lIns="0" rIns="0" rtlCol="0" anchor="b">
            <a:noAutofit/>
          </a:bodyPr>
          <a:lstStyle>
            <a:lvl1pPr marL="0" indent="0">
              <a:buNone/>
              <a:defRPr sz="1500" b="1">
                <a:solidFill>
                  <a:schemeClr val="accent5"/>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rtl="0"/>
            <a:r>
              <a:rPr lang="it-IT" noProof="0"/>
              <a:t>FARE CLIC PER MODIFICARE</a:t>
            </a:r>
          </a:p>
        </p:txBody>
      </p:sp>
      <p:sp>
        <p:nvSpPr>
          <p:cNvPr id="48" name="Segnaposto immagine 47">
            <a:extLst>
              <a:ext uri="{FF2B5EF4-FFF2-40B4-BE49-F238E27FC236}">
                <a16:creationId xmlns:a16="http://schemas.microsoft.com/office/drawing/2014/main" id="{8484A25E-AE23-40DD-A3BE-DA02A03AEA90}"/>
              </a:ext>
            </a:extLst>
          </p:cNvPr>
          <p:cNvSpPr>
            <a:spLocks noGrp="1"/>
          </p:cNvSpPr>
          <p:nvPr>
            <p:ph type="pic" sz="quarter" idx="19"/>
          </p:nvPr>
        </p:nvSpPr>
        <p:spPr>
          <a:xfrm>
            <a:off x="390223" y="1658830"/>
            <a:ext cx="1403408" cy="1403408"/>
          </a:xfrm>
        </p:spPr>
        <p:txBody>
          <a:bodyPr rtlCol="0">
            <a:normAutofit/>
          </a:bodyPr>
          <a:lstStyle>
            <a:lvl1pPr marL="0" indent="0">
              <a:buNone/>
              <a:defRPr sz="750"/>
            </a:lvl1pPr>
          </a:lstStyle>
          <a:p>
            <a:pPr rtl="0"/>
            <a:r>
              <a:rPr lang="it-IT" noProof="0"/>
              <a:t>Fare clic sull'icona per inserire un'immagine</a:t>
            </a:r>
          </a:p>
        </p:txBody>
      </p:sp>
      <p:sp>
        <p:nvSpPr>
          <p:cNvPr id="49" name="Segnaposto immagine 47">
            <a:extLst>
              <a:ext uri="{FF2B5EF4-FFF2-40B4-BE49-F238E27FC236}">
                <a16:creationId xmlns:a16="http://schemas.microsoft.com/office/drawing/2014/main" id="{A29E5169-BCAD-4547-9CE2-A20078F01E19}"/>
              </a:ext>
            </a:extLst>
          </p:cNvPr>
          <p:cNvSpPr>
            <a:spLocks noGrp="1"/>
          </p:cNvSpPr>
          <p:nvPr>
            <p:ph type="pic" sz="quarter" idx="20"/>
          </p:nvPr>
        </p:nvSpPr>
        <p:spPr>
          <a:xfrm>
            <a:off x="2676223" y="1658830"/>
            <a:ext cx="1403408" cy="1403408"/>
          </a:xfrm>
        </p:spPr>
        <p:txBody>
          <a:bodyPr rtlCol="0">
            <a:normAutofit/>
          </a:bodyPr>
          <a:lstStyle>
            <a:lvl1pPr marL="0" indent="0">
              <a:buNone/>
              <a:defRPr sz="750"/>
            </a:lvl1pPr>
          </a:lstStyle>
          <a:p>
            <a:pPr rtl="0"/>
            <a:r>
              <a:rPr lang="it-IT" noProof="0"/>
              <a:t>Fare clic sull'icona per inserire un'immagine</a:t>
            </a:r>
          </a:p>
        </p:txBody>
      </p:sp>
      <p:sp>
        <p:nvSpPr>
          <p:cNvPr id="50" name="Segnaposto immagine 47">
            <a:extLst>
              <a:ext uri="{FF2B5EF4-FFF2-40B4-BE49-F238E27FC236}">
                <a16:creationId xmlns:a16="http://schemas.microsoft.com/office/drawing/2014/main" id="{A101710F-0F09-47D0-834B-8D89EDB95FF8}"/>
              </a:ext>
            </a:extLst>
          </p:cNvPr>
          <p:cNvSpPr>
            <a:spLocks noGrp="1"/>
          </p:cNvSpPr>
          <p:nvPr>
            <p:ph type="pic" sz="quarter" idx="21"/>
          </p:nvPr>
        </p:nvSpPr>
        <p:spPr>
          <a:xfrm>
            <a:off x="4962223" y="1658830"/>
            <a:ext cx="1403408" cy="1403408"/>
          </a:xfrm>
        </p:spPr>
        <p:txBody>
          <a:bodyPr rtlCol="0">
            <a:normAutofit/>
          </a:bodyPr>
          <a:lstStyle>
            <a:lvl1pPr marL="0" indent="0">
              <a:buNone/>
              <a:defRPr sz="750"/>
            </a:lvl1pPr>
          </a:lstStyle>
          <a:p>
            <a:pPr rtl="0"/>
            <a:r>
              <a:rPr lang="it-IT" noProof="0"/>
              <a:t>Fare clic sull'icona per inserire un'immagine</a:t>
            </a:r>
          </a:p>
        </p:txBody>
      </p:sp>
      <p:sp>
        <p:nvSpPr>
          <p:cNvPr id="51" name="Segnaposto immagine 47">
            <a:extLst>
              <a:ext uri="{FF2B5EF4-FFF2-40B4-BE49-F238E27FC236}">
                <a16:creationId xmlns:a16="http://schemas.microsoft.com/office/drawing/2014/main" id="{5FAFAEF7-2532-42BC-9CA3-D109538AC877}"/>
              </a:ext>
            </a:extLst>
          </p:cNvPr>
          <p:cNvSpPr>
            <a:spLocks noGrp="1"/>
          </p:cNvSpPr>
          <p:nvPr>
            <p:ph type="pic" sz="quarter" idx="22"/>
          </p:nvPr>
        </p:nvSpPr>
        <p:spPr>
          <a:xfrm>
            <a:off x="7250480" y="1658830"/>
            <a:ext cx="1403408" cy="1403408"/>
          </a:xfrm>
        </p:spPr>
        <p:txBody>
          <a:bodyPr rtlCol="0">
            <a:normAutofit/>
          </a:bodyPr>
          <a:lstStyle>
            <a:lvl1pPr marL="0" indent="0">
              <a:buNone/>
              <a:defRPr sz="750"/>
            </a:lvl1pPr>
          </a:lstStyle>
          <a:p>
            <a:pPr rtl="0"/>
            <a:r>
              <a:rPr lang="it-IT" noProof="0"/>
              <a:t>Fare clic sull'icona per inserire un'immagine</a:t>
            </a:r>
          </a:p>
        </p:txBody>
      </p:sp>
      <p:sp>
        <p:nvSpPr>
          <p:cNvPr id="55" name="Segnaposto testo 29">
            <a:extLst>
              <a:ext uri="{FF2B5EF4-FFF2-40B4-BE49-F238E27FC236}">
                <a16:creationId xmlns:a16="http://schemas.microsoft.com/office/drawing/2014/main" id="{C0B3A230-8B78-438B-8350-7C8430DEEFFC}"/>
              </a:ext>
            </a:extLst>
          </p:cNvPr>
          <p:cNvSpPr>
            <a:spLocks noGrp="1"/>
          </p:cNvSpPr>
          <p:nvPr>
            <p:ph type="body" sz="quarter" idx="24"/>
          </p:nvPr>
        </p:nvSpPr>
        <p:spPr>
          <a:xfrm>
            <a:off x="390224" y="3704993"/>
            <a:ext cx="1724327" cy="314325"/>
          </a:xfrm>
        </p:spPr>
        <p:txBody>
          <a:bodyPr lIns="0" rIns="0" rtlCol="0">
            <a:noAutofit/>
          </a:bodyPr>
          <a:lstStyle>
            <a:lvl1pPr marL="0" indent="0">
              <a:buNone/>
              <a:defRPr sz="1050">
                <a:solidFill>
                  <a:schemeClr val="tx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rtl="0"/>
            <a:r>
              <a:rPr lang="it-IT" noProof="0"/>
              <a:t>Fare clic per modificare gli stili del testo dello schema</a:t>
            </a:r>
          </a:p>
        </p:txBody>
      </p:sp>
      <p:sp>
        <p:nvSpPr>
          <p:cNvPr id="56" name="Segnaposto testo 29">
            <a:extLst>
              <a:ext uri="{FF2B5EF4-FFF2-40B4-BE49-F238E27FC236}">
                <a16:creationId xmlns:a16="http://schemas.microsoft.com/office/drawing/2014/main" id="{ED6E9576-E633-4CDE-B44E-7E810BB8B41B}"/>
              </a:ext>
            </a:extLst>
          </p:cNvPr>
          <p:cNvSpPr>
            <a:spLocks noGrp="1"/>
          </p:cNvSpPr>
          <p:nvPr>
            <p:ph type="body" sz="quarter" idx="25"/>
          </p:nvPr>
        </p:nvSpPr>
        <p:spPr>
          <a:xfrm>
            <a:off x="2676661" y="3704993"/>
            <a:ext cx="1724327" cy="314325"/>
          </a:xfrm>
        </p:spPr>
        <p:txBody>
          <a:bodyPr lIns="0" rIns="0" rtlCol="0">
            <a:noAutofit/>
          </a:bodyPr>
          <a:lstStyle>
            <a:lvl1pPr marL="0" indent="0">
              <a:buNone/>
              <a:defRPr sz="1050">
                <a:solidFill>
                  <a:schemeClr val="tx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rtl="0"/>
            <a:r>
              <a:rPr lang="it-IT" noProof="0"/>
              <a:t>Fare clic per modificare gli stili del testo dello schema</a:t>
            </a:r>
          </a:p>
        </p:txBody>
      </p:sp>
      <p:sp>
        <p:nvSpPr>
          <p:cNvPr id="57" name="Segnaposto testo 29">
            <a:extLst>
              <a:ext uri="{FF2B5EF4-FFF2-40B4-BE49-F238E27FC236}">
                <a16:creationId xmlns:a16="http://schemas.microsoft.com/office/drawing/2014/main" id="{839F3D9E-A504-4099-B225-3C7C0823F184}"/>
              </a:ext>
            </a:extLst>
          </p:cNvPr>
          <p:cNvSpPr>
            <a:spLocks noGrp="1"/>
          </p:cNvSpPr>
          <p:nvPr>
            <p:ph type="body" sz="quarter" idx="26"/>
          </p:nvPr>
        </p:nvSpPr>
        <p:spPr>
          <a:xfrm>
            <a:off x="4962224" y="3704993"/>
            <a:ext cx="1724327" cy="314325"/>
          </a:xfrm>
        </p:spPr>
        <p:txBody>
          <a:bodyPr lIns="0" rIns="0" rtlCol="0">
            <a:noAutofit/>
          </a:bodyPr>
          <a:lstStyle>
            <a:lvl1pPr marL="0" indent="0">
              <a:buNone/>
              <a:defRPr sz="1050">
                <a:solidFill>
                  <a:schemeClr val="tx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rtl="0"/>
            <a:r>
              <a:rPr lang="it-IT" noProof="0"/>
              <a:t>Fare clic per modificare gli stili del testo dello schema</a:t>
            </a:r>
          </a:p>
        </p:txBody>
      </p:sp>
      <p:sp>
        <p:nvSpPr>
          <p:cNvPr id="58" name="Segnaposto testo 29">
            <a:extLst>
              <a:ext uri="{FF2B5EF4-FFF2-40B4-BE49-F238E27FC236}">
                <a16:creationId xmlns:a16="http://schemas.microsoft.com/office/drawing/2014/main" id="{0ACDF000-4FBF-40D1-A089-C38F77F41878}"/>
              </a:ext>
            </a:extLst>
          </p:cNvPr>
          <p:cNvSpPr>
            <a:spLocks noGrp="1"/>
          </p:cNvSpPr>
          <p:nvPr>
            <p:ph type="body" sz="quarter" idx="27"/>
          </p:nvPr>
        </p:nvSpPr>
        <p:spPr>
          <a:xfrm>
            <a:off x="7242475" y="3704993"/>
            <a:ext cx="1730075" cy="314325"/>
          </a:xfrm>
        </p:spPr>
        <p:txBody>
          <a:bodyPr lIns="0" rIns="0" rtlCol="0">
            <a:noAutofit/>
          </a:bodyPr>
          <a:lstStyle>
            <a:lvl1pPr marL="0" indent="0">
              <a:buNone/>
              <a:defRPr sz="1050">
                <a:solidFill>
                  <a:schemeClr val="tx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rtl="0"/>
            <a:r>
              <a:rPr lang="it-IT" noProof="0"/>
              <a:t>Fare clic per modificare gli stili del testo dello schema</a:t>
            </a:r>
          </a:p>
        </p:txBody>
      </p:sp>
      <p:sp>
        <p:nvSpPr>
          <p:cNvPr id="2" name="Titolo 1">
            <a:extLst>
              <a:ext uri="{FF2B5EF4-FFF2-40B4-BE49-F238E27FC236}">
                <a16:creationId xmlns:a16="http://schemas.microsoft.com/office/drawing/2014/main" id="{FF3C5B4E-B37A-42FE-AD0A-48A006152D68}"/>
              </a:ext>
            </a:extLst>
          </p:cNvPr>
          <p:cNvSpPr>
            <a:spLocks noGrp="1"/>
          </p:cNvSpPr>
          <p:nvPr>
            <p:ph type="title"/>
          </p:nvPr>
        </p:nvSpPr>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1526474451"/>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i">
    <p:spTree>
      <p:nvGrpSpPr>
        <p:cNvPr id="1" name=""/>
        <p:cNvGrpSpPr/>
        <p:nvPr/>
      </p:nvGrpSpPr>
      <p:grpSpPr>
        <a:xfrm>
          <a:off x="0" y="0"/>
          <a:ext cx="0" cy="0"/>
          <a:chOff x="0" y="0"/>
          <a:chExt cx="0" cy="0"/>
        </a:xfrm>
      </p:grpSpPr>
      <p:sp>
        <p:nvSpPr>
          <p:cNvPr id="14" name="Segnaposto immagine 26">
            <a:extLst>
              <a:ext uri="{FF2B5EF4-FFF2-40B4-BE49-F238E27FC236}">
                <a16:creationId xmlns:a16="http://schemas.microsoft.com/office/drawing/2014/main" id="{500654BA-1541-433B-9215-28700B0303EE}"/>
              </a:ext>
            </a:extLst>
          </p:cNvPr>
          <p:cNvSpPr>
            <a:spLocks noGrp="1"/>
          </p:cNvSpPr>
          <p:nvPr>
            <p:ph type="pic" sz="quarter" idx="12"/>
          </p:nvPr>
        </p:nvSpPr>
        <p:spPr>
          <a:xfrm>
            <a:off x="1160558" y="3181721"/>
            <a:ext cx="947705" cy="947705"/>
          </a:xfrm>
          <a:solidFill>
            <a:schemeClr val="bg1">
              <a:lumMod val="95000"/>
            </a:schemeClr>
          </a:solidFill>
        </p:spPr>
        <p:txBody>
          <a:bodyPr rtlCol="0">
            <a:normAutofit/>
          </a:bodyPr>
          <a:lstStyle>
            <a:lvl1pPr marL="0" indent="0">
              <a:buNone/>
              <a:defRPr sz="750"/>
            </a:lvl1pPr>
          </a:lstStyle>
          <a:p>
            <a:pPr rtl="0"/>
            <a:r>
              <a:rPr lang="it-IT" noProof="0"/>
              <a:t>Fare clic sull'icona per inserire un'immagine</a:t>
            </a:r>
          </a:p>
        </p:txBody>
      </p:sp>
      <p:sp>
        <p:nvSpPr>
          <p:cNvPr id="15" name="Segnaposto immagine 28">
            <a:extLst>
              <a:ext uri="{FF2B5EF4-FFF2-40B4-BE49-F238E27FC236}">
                <a16:creationId xmlns:a16="http://schemas.microsoft.com/office/drawing/2014/main" id="{B81BF663-6BBA-4370-86CA-D3FBEBE9C794}"/>
              </a:ext>
            </a:extLst>
          </p:cNvPr>
          <p:cNvSpPr>
            <a:spLocks noGrp="1"/>
          </p:cNvSpPr>
          <p:nvPr>
            <p:ph type="pic" sz="quarter" idx="13"/>
          </p:nvPr>
        </p:nvSpPr>
        <p:spPr>
          <a:xfrm>
            <a:off x="2286000" y="1286073"/>
            <a:ext cx="1906222" cy="1906222"/>
          </a:xfrm>
          <a:solidFill>
            <a:schemeClr val="bg1">
              <a:lumMod val="95000"/>
            </a:schemeClr>
          </a:solidFill>
        </p:spPr>
        <p:txBody>
          <a:bodyPr rtlCol="0">
            <a:normAutofit/>
          </a:bodyPr>
          <a:lstStyle>
            <a:lvl1pPr marL="0" indent="0">
              <a:buNone/>
              <a:defRPr sz="750"/>
            </a:lvl1pPr>
          </a:lstStyle>
          <a:p>
            <a:pPr rtl="0"/>
            <a:r>
              <a:rPr lang="it-IT" noProof="0"/>
              <a:t>Fare clic sull'icona per inserire un'immagine</a:t>
            </a:r>
          </a:p>
        </p:txBody>
      </p:sp>
      <p:sp>
        <p:nvSpPr>
          <p:cNvPr id="16" name="Segnaposto immagine 26">
            <a:extLst>
              <a:ext uri="{FF2B5EF4-FFF2-40B4-BE49-F238E27FC236}">
                <a16:creationId xmlns:a16="http://schemas.microsoft.com/office/drawing/2014/main" id="{3110FC8C-CC95-4860-9D85-D223D0B5AB23}"/>
              </a:ext>
            </a:extLst>
          </p:cNvPr>
          <p:cNvSpPr>
            <a:spLocks noGrp="1"/>
          </p:cNvSpPr>
          <p:nvPr>
            <p:ph type="pic" sz="quarter" idx="14"/>
          </p:nvPr>
        </p:nvSpPr>
        <p:spPr>
          <a:xfrm>
            <a:off x="3739933" y="2238085"/>
            <a:ext cx="947705" cy="947705"/>
          </a:xfrm>
          <a:solidFill>
            <a:schemeClr val="bg1">
              <a:lumMod val="95000"/>
            </a:schemeClr>
          </a:solidFill>
          <a:ln w="28575">
            <a:solidFill>
              <a:schemeClr val="bg1"/>
            </a:solidFill>
          </a:ln>
        </p:spPr>
        <p:txBody>
          <a:bodyPr rtlCol="0">
            <a:normAutofit/>
          </a:bodyPr>
          <a:lstStyle>
            <a:lvl1pPr marL="0" indent="0">
              <a:buNone/>
              <a:defRPr sz="750"/>
            </a:lvl1pPr>
          </a:lstStyle>
          <a:p>
            <a:pPr rtl="0"/>
            <a:r>
              <a:rPr lang="it-IT" noProof="0"/>
              <a:t>Fare clic sull'icona per inserire un'immagine</a:t>
            </a:r>
          </a:p>
        </p:txBody>
      </p:sp>
      <p:sp>
        <p:nvSpPr>
          <p:cNvPr id="18" name="Segnaposto immagine 26">
            <a:extLst>
              <a:ext uri="{FF2B5EF4-FFF2-40B4-BE49-F238E27FC236}">
                <a16:creationId xmlns:a16="http://schemas.microsoft.com/office/drawing/2014/main" id="{96B6629B-A998-4E97-AF59-820607964346}"/>
              </a:ext>
            </a:extLst>
          </p:cNvPr>
          <p:cNvSpPr>
            <a:spLocks noGrp="1"/>
          </p:cNvSpPr>
          <p:nvPr>
            <p:ph type="pic" sz="quarter" idx="16"/>
          </p:nvPr>
        </p:nvSpPr>
        <p:spPr>
          <a:xfrm>
            <a:off x="7009771" y="2208513"/>
            <a:ext cx="947705" cy="947705"/>
          </a:xfrm>
          <a:solidFill>
            <a:schemeClr val="bg1">
              <a:lumMod val="95000"/>
            </a:schemeClr>
          </a:solidFill>
        </p:spPr>
        <p:txBody>
          <a:bodyPr rtlCol="0">
            <a:normAutofit/>
          </a:bodyPr>
          <a:lstStyle>
            <a:lvl1pPr marL="0" indent="0">
              <a:buNone/>
              <a:defRPr sz="750"/>
            </a:lvl1pPr>
          </a:lstStyle>
          <a:p>
            <a:pPr rtl="0"/>
            <a:r>
              <a:rPr lang="it-IT" noProof="0"/>
              <a:t>Fare clic sull'icona per inserire un'immagine</a:t>
            </a:r>
          </a:p>
        </p:txBody>
      </p:sp>
      <p:sp>
        <p:nvSpPr>
          <p:cNvPr id="19" name="Segnaposto immagine 26">
            <a:extLst>
              <a:ext uri="{FF2B5EF4-FFF2-40B4-BE49-F238E27FC236}">
                <a16:creationId xmlns:a16="http://schemas.microsoft.com/office/drawing/2014/main" id="{E7068E7E-100A-4416-ADAD-62C7E40DC9F4}"/>
              </a:ext>
            </a:extLst>
          </p:cNvPr>
          <p:cNvSpPr>
            <a:spLocks noGrp="1"/>
          </p:cNvSpPr>
          <p:nvPr>
            <p:ph type="pic" sz="quarter" idx="17"/>
          </p:nvPr>
        </p:nvSpPr>
        <p:spPr>
          <a:xfrm>
            <a:off x="4809851" y="3188804"/>
            <a:ext cx="1360200" cy="1360200"/>
          </a:xfrm>
          <a:solidFill>
            <a:schemeClr val="bg1">
              <a:lumMod val="95000"/>
            </a:schemeClr>
          </a:solidFill>
        </p:spPr>
        <p:txBody>
          <a:bodyPr rtlCol="0">
            <a:normAutofit/>
          </a:bodyPr>
          <a:lstStyle>
            <a:lvl1pPr marL="0" indent="0">
              <a:buNone/>
              <a:defRPr sz="750"/>
            </a:lvl1pPr>
          </a:lstStyle>
          <a:p>
            <a:pPr rtl="0"/>
            <a:r>
              <a:rPr lang="it-IT" noProof="0"/>
              <a:t>Fare clic sull'icona per inserire un'immagine</a:t>
            </a:r>
          </a:p>
        </p:txBody>
      </p:sp>
      <p:sp>
        <p:nvSpPr>
          <p:cNvPr id="17" name="Segnaposto immagine 26">
            <a:extLst>
              <a:ext uri="{FF2B5EF4-FFF2-40B4-BE49-F238E27FC236}">
                <a16:creationId xmlns:a16="http://schemas.microsoft.com/office/drawing/2014/main" id="{46EF57CD-F1F0-45CD-A774-1000903DF4BD}"/>
              </a:ext>
            </a:extLst>
          </p:cNvPr>
          <p:cNvSpPr>
            <a:spLocks noGrp="1"/>
          </p:cNvSpPr>
          <p:nvPr>
            <p:ph type="pic" sz="quarter" idx="15"/>
          </p:nvPr>
        </p:nvSpPr>
        <p:spPr>
          <a:xfrm>
            <a:off x="5935859" y="3167480"/>
            <a:ext cx="947705" cy="947705"/>
          </a:xfrm>
          <a:solidFill>
            <a:schemeClr val="bg1">
              <a:lumMod val="95000"/>
            </a:schemeClr>
          </a:solidFill>
          <a:ln w="28575">
            <a:solidFill>
              <a:schemeClr val="bg1"/>
            </a:solidFill>
          </a:ln>
        </p:spPr>
        <p:txBody>
          <a:bodyPr rtlCol="0">
            <a:normAutofit/>
          </a:bodyPr>
          <a:lstStyle>
            <a:lvl1pPr marL="0" indent="0">
              <a:buNone/>
              <a:defRPr sz="750"/>
            </a:lvl1pPr>
          </a:lstStyle>
          <a:p>
            <a:pPr rtl="0"/>
            <a:r>
              <a:rPr lang="it-IT" noProof="0"/>
              <a:t>Fare clic sull'icona per inserire un'immagine</a:t>
            </a:r>
          </a:p>
        </p:txBody>
      </p:sp>
      <p:sp>
        <p:nvSpPr>
          <p:cNvPr id="2" name="Titolo 1">
            <a:extLst>
              <a:ext uri="{FF2B5EF4-FFF2-40B4-BE49-F238E27FC236}">
                <a16:creationId xmlns:a16="http://schemas.microsoft.com/office/drawing/2014/main" id="{602744E1-F9AC-47B5-B4DD-40D0F4C4DE80}"/>
              </a:ext>
            </a:extLst>
          </p:cNvPr>
          <p:cNvSpPr>
            <a:spLocks noGrp="1"/>
          </p:cNvSpPr>
          <p:nvPr>
            <p:ph type="title"/>
          </p:nvPr>
        </p:nvSpPr>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4029207557"/>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84">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tto">
    <p:spTree>
      <p:nvGrpSpPr>
        <p:cNvPr id="1" name=""/>
        <p:cNvGrpSpPr/>
        <p:nvPr/>
      </p:nvGrpSpPr>
      <p:grpSpPr>
        <a:xfrm>
          <a:off x="0" y="0"/>
          <a:ext cx="0" cy="0"/>
          <a:chOff x="0" y="0"/>
          <a:chExt cx="0" cy="0"/>
        </a:xfrm>
      </p:grpSpPr>
      <p:sp>
        <p:nvSpPr>
          <p:cNvPr id="65" name="Segnaposto immagine 28">
            <a:extLst>
              <a:ext uri="{FF2B5EF4-FFF2-40B4-BE49-F238E27FC236}">
                <a16:creationId xmlns:a16="http://schemas.microsoft.com/office/drawing/2014/main" id="{F0B59EAE-3448-4C8D-9F63-2A067F99C434}"/>
              </a:ext>
            </a:extLst>
          </p:cNvPr>
          <p:cNvSpPr>
            <a:spLocks noGrp="1"/>
          </p:cNvSpPr>
          <p:nvPr>
            <p:ph type="pic" sz="quarter" idx="16"/>
          </p:nvPr>
        </p:nvSpPr>
        <p:spPr>
          <a:xfrm>
            <a:off x="4159250" y="3018564"/>
            <a:ext cx="1714500" cy="1714500"/>
          </a:xfrm>
          <a:solidFill>
            <a:schemeClr val="bg1">
              <a:lumMod val="95000"/>
            </a:schemeClr>
          </a:solidFill>
        </p:spPr>
        <p:txBody>
          <a:bodyPr rtlCol="0">
            <a:normAutofit/>
          </a:bodyPr>
          <a:lstStyle>
            <a:lvl1pPr marL="0" indent="0">
              <a:buNone/>
              <a:defRPr sz="750"/>
            </a:lvl1pPr>
          </a:lstStyle>
          <a:p>
            <a:pPr rtl="0"/>
            <a:r>
              <a:rPr lang="it-IT" noProof="0"/>
              <a:t>Fare clic sull'icona per inserire un'immagine</a:t>
            </a:r>
          </a:p>
        </p:txBody>
      </p:sp>
      <p:sp>
        <p:nvSpPr>
          <p:cNvPr id="60" name="Segnaposto immagine 26">
            <a:extLst>
              <a:ext uri="{FF2B5EF4-FFF2-40B4-BE49-F238E27FC236}">
                <a16:creationId xmlns:a16="http://schemas.microsoft.com/office/drawing/2014/main" id="{5B622DF5-037D-4153-A007-BEE4BEB9702C}"/>
              </a:ext>
            </a:extLst>
          </p:cNvPr>
          <p:cNvSpPr>
            <a:spLocks noGrp="1"/>
          </p:cNvSpPr>
          <p:nvPr>
            <p:ph type="pic" sz="quarter" idx="23"/>
          </p:nvPr>
        </p:nvSpPr>
        <p:spPr>
          <a:xfrm>
            <a:off x="5903541" y="3018564"/>
            <a:ext cx="825103" cy="825103"/>
          </a:xfrm>
          <a:solidFill>
            <a:schemeClr val="bg1">
              <a:lumMod val="95000"/>
            </a:schemeClr>
          </a:solidFill>
        </p:spPr>
        <p:txBody>
          <a:bodyPr rtlCol="0">
            <a:normAutofit/>
          </a:bodyPr>
          <a:lstStyle>
            <a:lvl1pPr marL="0" indent="0">
              <a:buNone/>
              <a:defRPr sz="750"/>
            </a:lvl1pPr>
          </a:lstStyle>
          <a:p>
            <a:pPr rtl="0"/>
            <a:r>
              <a:rPr lang="it-IT" noProof="0"/>
              <a:t>Fare clic sull'icona per inserire un'immagine</a:t>
            </a:r>
          </a:p>
        </p:txBody>
      </p:sp>
      <p:sp>
        <p:nvSpPr>
          <p:cNvPr id="61" name="Segnaposto immagine 26">
            <a:extLst>
              <a:ext uri="{FF2B5EF4-FFF2-40B4-BE49-F238E27FC236}">
                <a16:creationId xmlns:a16="http://schemas.microsoft.com/office/drawing/2014/main" id="{60739051-C6F9-42ED-871D-C3E2D661639D}"/>
              </a:ext>
            </a:extLst>
          </p:cNvPr>
          <p:cNvSpPr>
            <a:spLocks noGrp="1"/>
          </p:cNvSpPr>
          <p:nvPr>
            <p:ph type="pic" sz="quarter" idx="12"/>
          </p:nvPr>
        </p:nvSpPr>
        <p:spPr>
          <a:xfrm>
            <a:off x="1563249" y="2184606"/>
            <a:ext cx="825103" cy="825103"/>
          </a:xfrm>
          <a:solidFill>
            <a:schemeClr val="bg1">
              <a:lumMod val="95000"/>
            </a:schemeClr>
          </a:solidFill>
        </p:spPr>
        <p:txBody>
          <a:bodyPr rtlCol="0">
            <a:normAutofit/>
          </a:bodyPr>
          <a:lstStyle>
            <a:lvl1pPr marL="0" indent="0">
              <a:buNone/>
              <a:defRPr sz="750"/>
            </a:lvl1pPr>
          </a:lstStyle>
          <a:p>
            <a:pPr rtl="0"/>
            <a:r>
              <a:rPr lang="it-IT" noProof="0"/>
              <a:t>Fare clic sull'icona per inserire un'immagine</a:t>
            </a:r>
          </a:p>
        </p:txBody>
      </p:sp>
      <p:sp>
        <p:nvSpPr>
          <p:cNvPr id="62" name="Segnaposto immagine 28">
            <a:extLst>
              <a:ext uri="{FF2B5EF4-FFF2-40B4-BE49-F238E27FC236}">
                <a16:creationId xmlns:a16="http://schemas.microsoft.com/office/drawing/2014/main" id="{35DC6B6A-CE04-4515-AAC6-01D7FA260D88}"/>
              </a:ext>
            </a:extLst>
          </p:cNvPr>
          <p:cNvSpPr>
            <a:spLocks noGrp="1"/>
          </p:cNvSpPr>
          <p:nvPr>
            <p:ph type="pic" sz="quarter" idx="13"/>
          </p:nvPr>
        </p:nvSpPr>
        <p:spPr>
          <a:xfrm>
            <a:off x="2414557" y="1295209"/>
            <a:ext cx="1714500" cy="1714500"/>
          </a:xfrm>
          <a:solidFill>
            <a:schemeClr val="bg1">
              <a:lumMod val="95000"/>
            </a:schemeClr>
          </a:solidFill>
        </p:spPr>
        <p:txBody>
          <a:bodyPr rtlCol="0">
            <a:normAutofit/>
          </a:bodyPr>
          <a:lstStyle>
            <a:lvl1pPr marL="0" indent="0">
              <a:buNone/>
              <a:defRPr sz="750"/>
            </a:lvl1pPr>
          </a:lstStyle>
          <a:p>
            <a:pPr rtl="0"/>
            <a:r>
              <a:rPr lang="it-IT" noProof="0"/>
              <a:t>Fare clic sull'icona per inserire un'immagine</a:t>
            </a:r>
          </a:p>
        </p:txBody>
      </p:sp>
      <p:sp>
        <p:nvSpPr>
          <p:cNvPr id="63" name="Segnaposto immagine 30">
            <a:extLst>
              <a:ext uri="{FF2B5EF4-FFF2-40B4-BE49-F238E27FC236}">
                <a16:creationId xmlns:a16="http://schemas.microsoft.com/office/drawing/2014/main" id="{3CB73B8D-B9F9-4E4D-8D17-62666250302C}"/>
              </a:ext>
            </a:extLst>
          </p:cNvPr>
          <p:cNvSpPr>
            <a:spLocks noGrp="1"/>
          </p:cNvSpPr>
          <p:nvPr>
            <p:ph type="pic" sz="quarter" idx="14"/>
          </p:nvPr>
        </p:nvSpPr>
        <p:spPr>
          <a:xfrm>
            <a:off x="3312690" y="873058"/>
            <a:ext cx="814320" cy="813146"/>
          </a:xfrm>
          <a:solidFill>
            <a:schemeClr val="bg1">
              <a:lumMod val="95000"/>
            </a:schemeClr>
          </a:solidFill>
          <a:ln w="28575">
            <a:solidFill>
              <a:schemeClr val="bg1"/>
            </a:solidFill>
          </a:ln>
        </p:spPr>
        <p:txBody>
          <a:bodyPr rtlCol="0">
            <a:normAutofit/>
          </a:bodyPr>
          <a:lstStyle>
            <a:lvl1pPr marL="0" indent="0">
              <a:buNone/>
              <a:defRPr sz="750">
                <a:ln w="28575">
                  <a:noFill/>
                </a:ln>
              </a:defRPr>
            </a:lvl1pPr>
          </a:lstStyle>
          <a:p>
            <a:pPr rtl="0"/>
            <a:r>
              <a:rPr lang="it-IT" noProof="0"/>
              <a:t>Fare clic sull'icona per inserire un'immagine</a:t>
            </a:r>
          </a:p>
        </p:txBody>
      </p:sp>
      <p:sp>
        <p:nvSpPr>
          <p:cNvPr id="64" name="Segnaposto immagine 26">
            <a:extLst>
              <a:ext uri="{FF2B5EF4-FFF2-40B4-BE49-F238E27FC236}">
                <a16:creationId xmlns:a16="http://schemas.microsoft.com/office/drawing/2014/main" id="{123B7275-EAEA-4196-91EE-C2CF607B3957}"/>
              </a:ext>
            </a:extLst>
          </p:cNvPr>
          <p:cNvSpPr>
            <a:spLocks noGrp="1"/>
          </p:cNvSpPr>
          <p:nvPr>
            <p:ph type="pic" sz="quarter" idx="15"/>
          </p:nvPr>
        </p:nvSpPr>
        <p:spPr>
          <a:xfrm>
            <a:off x="3303954" y="3018564"/>
            <a:ext cx="825103" cy="825103"/>
          </a:xfrm>
          <a:solidFill>
            <a:schemeClr val="bg1">
              <a:lumMod val="95000"/>
            </a:schemeClr>
          </a:solidFill>
        </p:spPr>
        <p:txBody>
          <a:bodyPr rtlCol="0">
            <a:normAutofit/>
          </a:bodyPr>
          <a:lstStyle>
            <a:lvl1pPr marL="0" indent="0">
              <a:buNone/>
              <a:defRPr sz="750"/>
            </a:lvl1pPr>
          </a:lstStyle>
          <a:p>
            <a:pPr rtl="0"/>
            <a:r>
              <a:rPr lang="it-IT" noProof="0"/>
              <a:t>Fare clic sull'icona per inserire un'immagine</a:t>
            </a:r>
          </a:p>
        </p:txBody>
      </p:sp>
      <p:sp>
        <p:nvSpPr>
          <p:cNvPr id="67" name="Segnaposto immagine 26">
            <a:extLst>
              <a:ext uri="{FF2B5EF4-FFF2-40B4-BE49-F238E27FC236}">
                <a16:creationId xmlns:a16="http://schemas.microsoft.com/office/drawing/2014/main" id="{EA4F503B-83E3-43B6-A01D-D92C1C8D557F}"/>
              </a:ext>
            </a:extLst>
          </p:cNvPr>
          <p:cNvSpPr>
            <a:spLocks noGrp="1"/>
          </p:cNvSpPr>
          <p:nvPr>
            <p:ph type="pic" sz="quarter" idx="24"/>
          </p:nvPr>
        </p:nvSpPr>
        <p:spPr>
          <a:xfrm>
            <a:off x="4159251" y="2184606"/>
            <a:ext cx="825103" cy="825103"/>
          </a:xfrm>
          <a:solidFill>
            <a:schemeClr val="bg1">
              <a:lumMod val="95000"/>
            </a:schemeClr>
          </a:solidFill>
        </p:spPr>
        <p:txBody>
          <a:bodyPr rtlCol="0">
            <a:normAutofit/>
          </a:bodyPr>
          <a:lstStyle>
            <a:lvl1pPr marL="0" indent="0">
              <a:buNone/>
              <a:defRPr sz="750"/>
            </a:lvl1pPr>
          </a:lstStyle>
          <a:p>
            <a:pPr rtl="0"/>
            <a:r>
              <a:rPr lang="it-IT" noProof="0"/>
              <a:t>Fare clic sull'icona per inserire un'immagine</a:t>
            </a:r>
          </a:p>
        </p:txBody>
      </p:sp>
      <p:sp>
        <p:nvSpPr>
          <p:cNvPr id="21" name="Segnaposto immagine 26">
            <a:extLst>
              <a:ext uri="{FF2B5EF4-FFF2-40B4-BE49-F238E27FC236}">
                <a16:creationId xmlns:a16="http://schemas.microsoft.com/office/drawing/2014/main" id="{F2BAEADF-D952-4076-B480-97792260B746}"/>
              </a:ext>
            </a:extLst>
          </p:cNvPr>
          <p:cNvSpPr>
            <a:spLocks noGrp="1"/>
          </p:cNvSpPr>
          <p:nvPr>
            <p:ph type="pic" sz="quarter" idx="25"/>
          </p:nvPr>
        </p:nvSpPr>
        <p:spPr>
          <a:xfrm>
            <a:off x="6728184" y="2184606"/>
            <a:ext cx="825103" cy="825103"/>
          </a:xfrm>
          <a:solidFill>
            <a:schemeClr val="bg1">
              <a:lumMod val="95000"/>
            </a:schemeClr>
          </a:solidFill>
        </p:spPr>
        <p:txBody>
          <a:bodyPr rtlCol="0">
            <a:normAutofit/>
          </a:bodyPr>
          <a:lstStyle>
            <a:lvl1pPr marL="0" indent="0">
              <a:buNone/>
              <a:defRPr sz="750"/>
            </a:lvl1pPr>
          </a:lstStyle>
          <a:p>
            <a:pPr rtl="0"/>
            <a:r>
              <a:rPr lang="it-IT" noProof="0"/>
              <a:t>Fare clic sull'icona per inserire un'immagine</a:t>
            </a:r>
          </a:p>
        </p:txBody>
      </p:sp>
      <p:sp>
        <p:nvSpPr>
          <p:cNvPr id="2" name="Titolo 1">
            <a:extLst>
              <a:ext uri="{FF2B5EF4-FFF2-40B4-BE49-F238E27FC236}">
                <a16:creationId xmlns:a16="http://schemas.microsoft.com/office/drawing/2014/main" id="{D8A6974F-00CB-42EC-BC7B-353EF178700A}"/>
              </a:ext>
            </a:extLst>
          </p:cNvPr>
          <p:cNvSpPr>
            <a:spLocks noGrp="1"/>
          </p:cNvSpPr>
          <p:nvPr>
            <p:ph type="title"/>
          </p:nvPr>
        </p:nvSpPr>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3691693324"/>
      </p:ext>
    </p:extLst>
  </p:cSld>
  <p:clrMapOvr>
    <a:masterClrMapping/>
  </p:clrMapOvr>
  <p:extLst>
    <p:ext uri="{DCECCB84-F9BA-43D5-87BE-67443E8EF086}">
      <p15:sldGuideLst xmlns:p15="http://schemas.microsoft.com/office/powerpoint/2012/main">
        <p15:guide id="1" pos="1992">
          <p15:clr>
            <a:srgbClr val="FBAE40"/>
          </p15:clr>
        </p15:guide>
        <p15:guide id="2" pos="3840">
          <p15:clr>
            <a:srgbClr val="FBAE40"/>
          </p15:clr>
        </p15:guide>
        <p15:guide id="3" pos="5688">
          <p15:clr>
            <a:srgbClr val="FBAE40"/>
          </p15:clr>
        </p15:guide>
        <p15:guide id="4" pos="3984">
          <p15:clr>
            <a:srgbClr val="5ACBF0"/>
          </p15:clr>
        </p15:guide>
        <p15:guide id="5" pos="3696">
          <p15:clr>
            <a:srgbClr val="5ACBF0"/>
          </p15:clr>
        </p15:guide>
        <p15:guide id="6" pos="2136">
          <p15:clr>
            <a:srgbClr val="5ACBF0"/>
          </p15:clr>
        </p15:guide>
        <p15:guide id="7" pos="1848">
          <p15:clr>
            <a:srgbClr val="5ACBF0"/>
          </p15:clr>
        </p15:guide>
        <p15:guide id="8" pos="5544">
          <p15:clr>
            <a:srgbClr val="5ACBF0"/>
          </p15:clr>
        </p15:guide>
        <p15:guide id="9" pos="5832">
          <p15:clr>
            <a:srgbClr val="5ACBF0"/>
          </p15:clr>
        </p15:guide>
        <p15:guide id="10" pos="144">
          <p15:clr>
            <a:srgbClr val="FBAE40"/>
          </p15:clr>
        </p15:guide>
        <p15:guide id="11" orient="horz" pos="4176">
          <p15:clr>
            <a:srgbClr val="FBAE40"/>
          </p15:clr>
        </p15:guide>
        <p15:guide id="12" pos="7536">
          <p15:clr>
            <a:srgbClr val="FBAE40"/>
          </p15:clr>
        </p15:guide>
        <p15:guide id="13" orient="horz" pos="1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191562-8AC9-4D75-B70B-D6AA5DDFCD7D}"/>
              </a:ext>
            </a:extLst>
          </p:cNvPr>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85438D6-34AE-4AD5-9251-FC5954516E7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C352BC6-570B-4BA2-BED9-3F100594D4CD}"/>
              </a:ext>
            </a:extLst>
          </p:cNvPr>
          <p:cNvSpPr>
            <a:spLocks noGrp="1"/>
          </p:cNvSpPr>
          <p:nvPr>
            <p:ph type="dt" sz="half" idx="10"/>
          </p:nvPr>
        </p:nvSpPr>
        <p:spPr/>
        <p:txBody>
          <a:bodyPr/>
          <a:lstStyle/>
          <a:p>
            <a:fld id="{8D121D7E-AE21-4219-AAFF-0DD5B35A0E52}" type="datetimeFigureOut">
              <a:rPr lang="it-IT" smtClean="0"/>
              <a:t>02/07/2021</a:t>
            </a:fld>
            <a:endParaRPr lang="it-IT"/>
          </a:p>
        </p:txBody>
      </p:sp>
      <p:sp>
        <p:nvSpPr>
          <p:cNvPr id="5" name="Segnaposto piè di pagina 4">
            <a:extLst>
              <a:ext uri="{FF2B5EF4-FFF2-40B4-BE49-F238E27FC236}">
                <a16:creationId xmlns:a16="http://schemas.microsoft.com/office/drawing/2014/main" id="{6BC365D6-ABC5-48AB-B1D0-7AC48AB33E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CB62256-0E77-49F2-A9FE-C4FDF39079E0}"/>
              </a:ext>
            </a:extLst>
          </p:cNvPr>
          <p:cNvSpPr>
            <a:spLocks noGrp="1"/>
          </p:cNvSpPr>
          <p:nvPr>
            <p:ph type="sldNum" sz="quarter" idx="12"/>
          </p:nvPr>
        </p:nvSpPr>
        <p:spPr/>
        <p:txBody>
          <a:bodyPr/>
          <a:lstStyle/>
          <a:p>
            <a:fld id="{A70630FD-4925-41F0-8FEB-E10094B7EE8C}" type="slidenum">
              <a:rPr lang="it-IT" smtClean="0"/>
              <a:t>‹N›</a:t>
            </a:fld>
            <a:endParaRPr lang="it-IT"/>
          </a:p>
        </p:txBody>
      </p:sp>
    </p:spTree>
    <p:extLst>
      <p:ext uri="{BB962C8B-B14F-4D97-AF65-F5344CB8AC3E}">
        <p14:creationId xmlns:p14="http://schemas.microsoft.com/office/powerpoint/2010/main" val="559709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67599-910B-4A98-B398-5502341C340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176D74E-3553-4E8E-9511-B3D7F2C1E00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D2B9BDB-5F06-4C3B-B8A3-F4C6108F872E}"/>
              </a:ext>
            </a:extLst>
          </p:cNvPr>
          <p:cNvSpPr>
            <a:spLocks noGrp="1"/>
          </p:cNvSpPr>
          <p:nvPr>
            <p:ph type="dt" sz="half" idx="10"/>
          </p:nvPr>
        </p:nvSpPr>
        <p:spPr/>
        <p:txBody>
          <a:bodyPr/>
          <a:lstStyle/>
          <a:p>
            <a:fld id="{8D121D7E-AE21-4219-AAFF-0DD5B35A0E52}" type="datetimeFigureOut">
              <a:rPr lang="it-IT" smtClean="0"/>
              <a:t>02/07/2021</a:t>
            </a:fld>
            <a:endParaRPr lang="it-IT"/>
          </a:p>
        </p:txBody>
      </p:sp>
      <p:sp>
        <p:nvSpPr>
          <p:cNvPr id="5" name="Segnaposto piè di pagina 4">
            <a:extLst>
              <a:ext uri="{FF2B5EF4-FFF2-40B4-BE49-F238E27FC236}">
                <a16:creationId xmlns:a16="http://schemas.microsoft.com/office/drawing/2014/main" id="{3B23420F-9BA0-46A4-9260-0ABAA56024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0CA25E1-EF81-40F9-9DB7-1894518095CC}"/>
              </a:ext>
            </a:extLst>
          </p:cNvPr>
          <p:cNvSpPr>
            <a:spLocks noGrp="1"/>
          </p:cNvSpPr>
          <p:nvPr>
            <p:ph type="sldNum" sz="quarter" idx="12"/>
          </p:nvPr>
        </p:nvSpPr>
        <p:spPr/>
        <p:txBody>
          <a:bodyPr/>
          <a:lstStyle/>
          <a:p>
            <a:fld id="{A70630FD-4925-41F0-8FEB-E10094B7EE8C}" type="slidenum">
              <a:rPr lang="it-IT" smtClean="0"/>
              <a:t>‹N›</a:t>
            </a:fld>
            <a:endParaRPr lang="it-IT"/>
          </a:p>
        </p:txBody>
      </p:sp>
    </p:spTree>
    <p:extLst>
      <p:ext uri="{BB962C8B-B14F-4D97-AF65-F5344CB8AC3E}">
        <p14:creationId xmlns:p14="http://schemas.microsoft.com/office/powerpoint/2010/main" val="1097471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FE554C-FB0E-4A87-A1BB-0BE8F3CBAE05}"/>
              </a:ext>
            </a:extLst>
          </p:cNvPr>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A10DE12-15E7-423D-9A04-85F66DD0E37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7B7A073-6187-451D-875A-C786A6AAA354}"/>
              </a:ext>
            </a:extLst>
          </p:cNvPr>
          <p:cNvSpPr>
            <a:spLocks noGrp="1"/>
          </p:cNvSpPr>
          <p:nvPr>
            <p:ph type="dt" sz="half" idx="10"/>
          </p:nvPr>
        </p:nvSpPr>
        <p:spPr/>
        <p:txBody>
          <a:bodyPr/>
          <a:lstStyle/>
          <a:p>
            <a:fld id="{8D121D7E-AE21-4219-AAFF-0DD5B35A0E52}" type="datetimeFigureOut">
              <a:rPr lang="it-IT" smtClean="0"/>
              <a:t>02/07/2021</a:t>
            </a:fld>
            <a:endParaRPr lang="it-IT"/>
          </a:p>
        </p:txBody>
      </p:sp>
      <p:sp>
        <p:nvSpPr>
          <p:cNvPr id="5" name="Segnaposto piè di pagina 4">
            <a:extLst>
              <a:ext uri="{FF2B5EF4-FFF2-40B4-BE49-F238E27FC236}">
                <a16:creationId xmlns:a16="http://schemas.microsoft.com/office/drawing/2014/main" id="{058BC127-63AC-468F-B95B-8CC775B74C3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0994883-E492-4290-B575-D1FD02FCCCC6}"/>
              </a:ext>
            </a:extLst>
          </p:cNvPr>
          <p:cNvSpPr>
            <a:spLocks noGrp="1"/>
          </p:cNvSpPr>
          <p:nvPr>
            <p:ph type="sldNum" sz="quarter" idx="12"/>
          </p:nvPr>
        </p:nvSpPr>
        <p:spPr/>
        <p:txBody>
          <a:bodyPr/>
          <a:lstStyle/>
          <a:p>
            <a:fld id="{A70630FD-4925-41F0-8FEB-E10094B7EE8C}" type="slidenum">
              <a:rPr lang="it-IT" smtClean="0"/>
              <a:t>‹N›</a:t>
            </a:fld>
            <a:endParaRPr lang="it-IT"/>
          </a:p>
        </p:txBody>
      </p:sp>
    </p:spTree>
    <p:extLst>
      <p:ext uri="{BB962C8B-B14F-4D97-AF65-F5344CB8AC3E}">
        <p14:creationId xmlns:p14="http://schemas.microsoft.com/office/powerpoint/2010/main" val="1103970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7D7CBA-C794-4CF6-BAA2-F44088BC1AC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E1DF00-A1E9-40CF-96A9-23098AFA5613}"/>
              </a:ext>
            </a:extLst>
          </p:cNvPr>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C0952CF-E490-41D7-AFCA-CF809D759B7F}"/>
              </a:ext>
            </a:extLst>
          </p:cNvPr>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4F75FA0-AC84-40D2-BF69-C825CDEFDD7D}"/>
              </a:ext>
            </a:extLst>
          </p:cNvPr>
          <p:cNvSpPr>
            <a:spLocks noGrp="1"/>
          </p:cNvSpPr>
          <p:nvPr>
            <p:ph type="dt" sz="half" idx="10"/>
          </p:nvPr>
        </p:nvSpPr>
        <p:spPr/>
        <p:txBody>
          <a:bodyPr/>
          <a:lstStyle/>
          <a:p>
            <a:fld id="{8D121D7E-AE21-4219-AAFF-0DD5B35A0E52}" type="datetimeFigureOut">
              <a:rPr lang="it-IT" smtClean="0"/>
              <a:t>02/07/2021</a:t>
            </a:fld>
            <a:endParaRPr lang="it-IT"/>
          </a:p>
        </p:txBody>
      </p:sp>
      <p:sp>
        <p:nvSpPr>
          <p:cNvPr id="6" name="Segnaposto piè di pagina 5">
            <a:extLst>
              <a:ext uri="{FF2B5EF4-FFF2-40B4-BE49-F238E27FC236}">
                <a16:creationId xmlns:a16="http://schemas.microsoft.com/office/drawing/2014/main" id="{831D22C2-0C9A-4FA5-81D7-E4B4AE7B44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45BA6E8-EF6B-443F-890D-443621A5104E}"/>
              </a:ext>
            </a:extLst>
          </p:cNvPr>
          <p:cNvSpPr>
            <a:spLocks noGrp="1"/>
          </p:cNvSpPr>
          <p:nvPr>
            <p:ph type="sldNum" sz="quarter" idx="12"/>
          </p:nvPr>
        </p:nvSpPr>
        <p:spPr/>
        <p:txBody>
          <a:bodyPr/>
          <a:lstStyle/>
          <a:p>
            <a:fld id="{A70630FD-4925-41F0-8FEB-E10094B7EE8C}" type="slidenum">
              <a:rPr lang="it-IT" smtClean="0"/>
              <a:t>‹N›</a:t>
            </a:fld>
            <a:endParaRPr lang="it-IT"/>
          </a:p>
        </p:txBody>
      </p:sp>
    </p:spTree>
    <p:extLst>
      <p:ext uri="{BB962C8B-B14F-4D97-AF65-F5344CB8AC3E}">
        <p14:creationId xmlns:p14="http://schemas.microsoft.com/office/powerpoint/2010/main" val="721485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7FF648-4BF0-4990-A676-5117875C1CEB}"/>
              </a:ext>
            </a:extLst>
          </p:cNvPr>
          <p:cNvSpPr>
            <a:spLocks noGrp="1"/>
          </p:cNvSpPr>
          <p:nvPr>
            <p:ph type="title"/>
          </p:nvPr>
        </p:nvSpPr>
        <p:spPr>
          <a:xfrm>
            <a:off x="629841" y="273844"/>
            <a:ext cx="7886700" cy="994172"/>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DB91BDF-61D8-4003-9F99-7767E2CD82B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3749A42-EDF3-45BB-BE8C-05CE57A1F8F6}"/>
              </a:ext>
            </a:extLst>
          </p:cNvPr>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5CBF12F-7B83-49A8-9FEA-5067301CD6B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DC6ADD5-24C2-4F59-B7BF-2882A937D2A7}"/>
              </a:ext>
            </a:extLst>
          </p:cNvPr>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9E07471-39FF-43D9-9D37-BBDEBFD9AE90}"/>
              </a:ext>
            </a:extLst>
          </p:cNvPr>
          <p:cNvSpPr>
            <a:spLocks noGrp="1"/>
          </p:cNvSpPr>
          <p:nvPr>
            <p:ph type="dt" sz="half" idx="10"/>
          </p:nvPr>
        </p:nvSpPr>
        <p:spPr/>
        <p:txBody>
          <a:bodyPr/>
          <a:lstStyle/>
          <a:p>
            <a:fld id="{8D121D7E-AE21-4219-AAFF-0DD5B35A0E52}" type="datetimeFigureOut">
              <a:rPr lang="it-IT" smtClean="0"/>
              <a:t>02/07/2021</a:t>
            </a:fld>
            <a:endParaRPr lang="it-IT"/>
          </a:p>
        </p:txBody>
      </p:sp>
      <p:sp>
        <p:nvSpPr>
          <p:cNvPr id="8" name="Segnaposto piè di pagina 7">
            <a:extLst>
              <a:ext uri="{FF2B5EF4-FFF2-40B4-BE49-F238E27FC236}">
                <a16:creationId xmlns:a16="http://schemas.microsoft.com/office/drawing/2014/main" id="{98820EB9-DD72-444E-8278-5615115F3CD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6A9C03A-F54A-4533-B2FE-0D9E7AFE9364}"/>
              </a:ext>
            </a:extLst>
          </p:cNvPr>
          <p:cNvSpPr>
            <a:spLocks noGrp="1"/>
          </p:cNvSpPr>
          <p:nvPr>
            <p:ph type="sldNum" sz="quarter" idx="12"/>
          </p:nvPr>
        </p:nvSpPr>
        <p:spPr/>
        <p:txBody>
          <a:bodyPr/>
          <a:lstStyle/>
          <a:p>
            <a:fld id="{A70630FD-4925-41F0-8FEB-E10094B7EE8C}" type="slidenum">
              <a:rPr lang="it-IT" smtClean="0"/>
              <a:t>‹N›</a:t>
            </a:fld>
            <a:endParaRPr lang="it-IT"/>
          </a:p>
        </p:txBody>
      </p:sp>
    </p:spTree>
    <p:extLst>
      <p:ext uri="{BB962C8B-B14F-4D97-AF65-F5344CB8AC3E}">
        <p14:creationId xmlns:p14="http://schemas.microsoft.com/office/powerpoint/2010/main" val="3519658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4F4365-8FB2-44D0-91CC-02EACEC9E44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0EFCBB1-E7E1-419B-BDD2-9AF50DA492DA}"/>
              </a:ext>
            </a:extLst>
          </p:cNvPr>
          <p:cNvSpPr>
            <a:spLocks noGrp="1"/>
          </p:cNvSpPr>
          <p:nvPr>
            <p:ph type="dt" sz="half" idx="10"/>
          </p:nvPr>
        </p:nvSpPr>
        <p:spPr/>
        <p:txBody>
          <a:bodyPr/>
          <a:lstStyle/>
          <a:p>
            <a:fld id="{8D121D7E-AE21-4219-AAFF-0DD5B35A0E52}" type="datetimeFigureOut">
              <a:rPr lang="it-IT" smtClean="0"/>
              <a:t>02/07/2021</a:t>
            </a:fld>
            <a:endParaRPr lang="it-IT"/>
          </a:p>
        </p:txBody>
      </p:sp>
      <p:sp>
        <p:nvSpPr>
          <p:cNvPr id="4" name="Segnaposto piè di pagina 3">
            <a:extLst>
              <a:ext uri="{FF2B5EF4-FFF2-40B4-BE49-F238E27FC236}">
                <a16:creationId xmlns:a16="http://schemas.microsoft.com/office/drawing/2014/main" id="{A0BC88C7-8933-45E5-96C1-E557A7D5D3F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7FAAD29-31B7-42CD-96B1-E895B6BC86C4}"/>
              </a:ext>
            </a:extLst>
          </p:cNvPr>
          <p:cNvSpPr>
            <a:spLocks noGrp="1"/>
          </p:cNvSpPr>
          <p:nvPr>
            <p:ph type="sldNum" sz="quarter" idx="12"/>
          </p:nvPr>
        </p:nvSpPr>
        <p:spPr/>
        <p:txBody>
          <a:bodyPr/>
          <a:lstStyle/>
          <a:p>
            <a:fld id="{A70630FD-4925-41F0-8FEB-E10094B7EE8C}" type="slidenum">
              <a:rPr lang="it-IT" smtClean="0"/>
              <a:t>‹N›</a:t>
            </a:fld>
            <a:endParaRPr lang="it-IT"/>
          </a:p>
        </p:txBody>
      </p:sp>
    </p:spTree>
    <p:extLst>
      <p:ext uri="{BB962C8B-B14F-4D97-AF65-F5344CB8AC3E}">
        <p14:creationId xmlns:p14="http://schemas.microsoft.com/office/powerpoint/2010/main" val="99618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7C5B8D-5CEB-4AD5-96FB-DBCFD474D3E9}" type="slidenum">
              <a:rPr lang="it-IT" smtClean="0"/>
              <a:t>‹N›</a:t>
            </a:fld>
            <a:endParaRPr lang="it-IT"/>
          </a:p>
        </p:txBody>
      </p:sp>
    </p:spTree>
    <p:extLst>
      <p:ext uri="{BB962C8B-B14F-4D97-AF65-F5344CB8AC3E}">
        <p14:creationId xmlns:p14="http://schemas.microsoft.com/office/powerpoint/2010/main" val="131736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A411024-CE8F-45A7-8FDC-371D9752E7F1}"/>
              </a:ext>
            </a:extLst>
          </p:cNvPr>
          <p:cNvSpPr>
            <a:spLocks noGrp="1"/>
          </p:cNvSpPr>
          <p:nvPr>
            <p:ph type="dt" sz="half" idx="10"/>
          </p:nvPr>
        </p:nvSpPr>
        <p:spPr/>
        <p:txBody>
          <a:bodyPr/>
          <a:lstStyle/>
          <a:p>
            <a:fld id="{8D121D7E-AE21-4219-AAFF-0DD5B35A0E52}" type="datetimeFigureOut">
              <a:rPr lang="it-IT" smtClean="0"/>
              <a:t>02/07/2021</a:t>
            </a:fld>
            <a:endParaRPr lang="it-IT"/>
          </a:p>
        </p:txBody>
      </p:sp>
      <p:sp>
        <p:nvSpPr>
          <p:cNvPr id="3" name="Segnaposto piè di pagina 2">
            <a:extLst>
              <a:ext uri="{FF2B5EF4-FFF2-40B4-BE49-F238E27FC236}">
                <a16:creationId xmlns:a16="http://schemas.microsoft.com/office/drawing/2014/main" id="{DE297E45-6C7A-4D49-816E-D12AE703841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1E13868-AC82-4310-87CE-31C942A4E8B8}"/>
              </a:ext>
            </a:extLst>
          </p:cNvPr>
          <p:cNvSpPr>
            <a:spLocks noGrp="1"/>
          </p:cNvSpPr>
          <p:nvPr>
            <p:ph type="sldNum" sz="quarter" idx="12"/>
          </p:nvPr>
        </p:nvSpPr>
        <p:spPr/>
        <p:txBody>
          <a:bodyPr/>
          <a:lstStyle/>
          <a:p>
            <a:fld id="{A70630FD-4925-41F0-8FEB-E10094B7EE8C}" type="slidenum">
              <a:rPr lang="it-IT" smtClean="0"/>
              <a:t>‹N›</a:t>
            </a:fld>
            <a:endParaRPr lang="it-IT"/>
          </a:p>
        </p:txBody>
      </p:sp>
    </p:spTree>
    <p:extLst>
      <p:ext uri="{BB962C8B-B14F-4D97-AF65-F5344CB8AC3E}">
        <p14:creationId xmlns:p14="http://schemas.microsoft.com/office/powerpoint/2010/main" val="1077746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832146-6B2D-49B4-AB90-AAE05F8287C3}"/>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D4AA219-3490-46D0-B543-403B2115E70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9F1F508-5D7A-4BC0-B64A-D3056C426DA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5E9706B-0080-4E53-9F1F-000F57485DBB}"/>
              </a:ext>
            </a:extLst>
          </p:cNvPr>
          <p:cNvSpPr>
            <a:spLocks noGrp="1"/>
          </p:cNvSpPr>
          <p:nvPr>
            <p:ph type="dt" sz="half" idx="10"/>
          </p:nvPr>
        </p:nvSpPr>
        <p:spPr/>
        <p:txBody>
          <a:bodyPr/>
          <a:lstStyle/>
          <a:p>
            <a:fld id="{8D121D7E-AE21-4219-AAFF-0DD5B35A0E52}" type="datetimeFigureOut">
              <a:rPr lang="it-IT" smtClean="0"/>
              <a:t>02/07/2021</a:t>
            </a:fld>
            <a:endParaRPr lang="it-IT"/>
          </a:p>
        </p:txBody>
      </p:sp>
      <p:sp>
        <p:nvSpPr>
          <p:cNvPr id="6" name="Segnaposto piè di pagina 5">
            <a:extLst>
              <a:ext uri="{FF2B5EF4-FFF2-40B4-BE49-F238E27FC236}">
                <a16:creationId xmlns:a16="http://schemas.microsoft.com/office/drawing/2014/main" id="{F130ABB2-B6F6-4217-92B8-02C072EF182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94AB567-F15C-4601-8B41-7AE1D21DF76C}"/>
              </a:ext>
            </a:extLst>
          </p:cNvPr>
          <p:cNvSpPr>
            <a:spLocks noGrp="1"/>
          </p:cNvSpPr>
          <p:nvPr>
            <p:ph type="sldNum" sz="quarter" idx="12"/>
          </p:nvPr>
        </p:nvSpPr>
        <p:spPr/>
        <p:txBody>
          <a:bodyPr/>
          <a:lstStyle/>
          <a:p>
            <a:fld id="{A70630FD-4925-41F0-8FEB-E10094B7EE8C}" type="slidenum">
              <a:rPr lang="it-IT" smtClean="0"/>
              <a:t>‹N›</a:t>
            </a:fld>
            <a:endParaRPr lang="it-IT"/>
          </a:p>
        </p:txBody>
      </p:sp>
    </p:spTree>
    <p:extLst>
      <p:ext uri="{BB962C8B-B14F-4D97-AF65-F5344CB8AC3E}">
        <p14:creationId xmlns:p14="http://schemas.microsoft.com/office/powerpoint/2010/main" val="541577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60F42B-6C3D-40F1-8B33-A565A346369A}"/>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6FC7245-36B9-4B04-A035-BA269219B0B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70118C28-9A30-4007-AF30-A086CFDC3AE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B9E5285-3D54-4998-9152-E16C3BA01AE6}"/>
              </a:ext>
            </a:extLst>
          </p:cNvPr>
          <p:cNvSpPr>
            <a:spLocks noGrp="1"/>
          </p:cNvSpPr>
          <p:nvPr>
            <p:ph type="dt" sz="half" idx="10"/>
          </p:nvPr>
        </p:nvSpPr>
        <p:spPr/>
        <p:txBody>
          <a:bodyPr/>
          <a:lstStyle/>
          <a:p>
            <a:fld id="{8D121D7E-AE21-4219-AAFF-0DD5B35A0E52}" type="datetimeFigureOut">
              <a:rPr lang="it-IT" smtClean="0"/>
              <a:t>02/07/2021</a:t>
            </a:fld>
            <a:endParaRPr lang="it-IT"/>
          </a:p>
        </p:txBody>
      </p:sp>
      <p:sp>
        <p:nvSpPr>
          <p:cNvPr id="6" name="Segnaposto piè di pagina 5">
            <a:extLst>
              <a:ext uri="{FF2B5EF4-FFF2-40B4-BE49-F238E27FC236}">
                <a16:creationId xmlns:a16="http://schemas.microsoft.com/office/drawing/2014/main" id="{9D9E148C-0FCE-4710-A8BE-DAF13F3DE7D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AEDB075-8B22-416C-B2F4-241D75FED218}"/>
              </a:ext>
            </a:extLst>
          </p:cNvPr>
          <p:cNvSpPr>
            <a:spLocks noGrp="1"/>
          </p:cNvSpPr>
          <p:nvPr>
            <p:ph type="sldNum" sz="quarter" idx="12"/>
          </p:nvPr>
        </p:nvSpPr>
        <p:spPr/>
        <p:txBody>
          <a:bodyPr/>
          <a:lstStyle/>
          <a:p>
            <a:fld id="{A70630FD-4925-41F0-8FEB-E10094B7EE8C}" type="slidenum">
              <a:rPr lang="it-IT" smtClean="0"/>
              <a:t>‹N›</a:t>
            </a:fld>
            <a:endParaRPr lang="it-IT"/>
          </a:p>
        </p:txBody>
      </p:sp>
    </p:spTree>
    <p:extLst>
      <p:ext uri="{BB962C8B-B14F-4D97-AF65-F5344CB8AC3E}">
        <p14:creationId xmlns:p14="http://schemas.microsoft.com/office/powerpoint/2010/main" val="1584864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A9D439-ACC4-42D9-B55E-865838CD0A2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F7044A4-E03C-4470-A4D9-8368F32FBC6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B040B4-8A70-4082-B2C8-AC29D86CC324}"/>
              </a:ext>
            </a:extLst>
          </p:cNvPr>
          <p:cNvSpPr>
            <a:spLocks noGrp="1"/>
          </p:cNvSpPr>
          <p:nvPr>
            <p:ph type="dt" sz="half" idx="10"/>
          </p:nvPr>
        </p:nvSpPr>
        <p:spPr/>
        <p:txBody>
          <a:bodyPr/>
          <a:lstStyle/>
          <a:p>
            <a:fld id="{8D121D7E-AE21-4219-AAFF-0DD5B35A0E52}" type="datetimeFigureOut">
              <a:rPr lang="it-IT" smtClean="0"/>
              <a:t>02/07/2021</a:t>
            </a:fld>
            <a:endParaRPr lang="it-IT"/>
          </a:p>
        </p:txBody>
      </p:sp>
      <p:sp>
        <p:nvSpPr>
          <p:cNvPr id="5" name="Segnaposto piè di pagina 4">
            <a:extLst>
              <a:ext uri="{FF2B5EF4-FFF2-40B4-BE49-F238E27FC236}">
                <a16:creationId xmlns:a16="http://schemas.microsoft.com/office/drawing/2014/main" id="{E0DA0D62-8E97-4FD4-99F5-A834CDE2E5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675FDCC-D307-48D3-B3B6-E11EF890A5A2}"/>
              </a:ext>
            </a:extLst>
          </p:cNvPr>
          <p:cNvSpPr>
            <a:spLocks noGrp="1"/>
          </p:cNvSpPr>
          <p:nvPr>
            <p:ph type="sldNum" sz="quarter" idx="12"/>
          </p:nvPr>
        </p:nvSpPr>
        <p:spPr/>
        <p:txBody>
          <a:bodyPr/>
          <a:lstStyle/>
          <a:p>
            <a:fld id="{A70630FD-4925-41F0-8FEB-E10094B7EE8C}" type="slidenum">
              <a:rPr lang="it-IT" smtClean="0"/>
              <a:t>‹N›</a:t>
            </a:fld>
            <a:endParaRPr lang="it-IT"/>
          </a:p>
        </p:txBody>
      </p:sp>
    </p:spTree>
    <p:extLst>
      <p:ext uri="{BB962C8B-B14F-4D97-AF65-F5344CB8AC3E}">
        <p14:creationId xmlns:p14="http://schemas.microsoft.com/office/powerpoint/2010/main" val="4193050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15B376F-3F44-4647-9676-C402D40F27E9}"/>
              </a:ext>
            </a:extLst>
          </p:cNvPr>
          <p:cNvSpPr>
            <a:spLocks noGrp="1"/>
          </p:cNvSpPr>
          <p:nvPr>
            <p:ph type="title" orient="vert"/>
          </p:nvPr>
        </p:nvSpPr>
        <p:spPr>
          <a:xfrm>
            <a:off x="6543675" y="273844"/>
            <a:ext cx="1971675" cy="4358879"/>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FAB2A1A-4ED1-4853-81CE-3B3E528FA094}"/>
              </a:ext>
            </a:extLst>
          </p:cNvPr>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A1558D6-63EB-47B8-AC1E-97C7D0C89A85}"/>
              </a:ext>
            </a:extLst>
          </p:cNvPr>
          <p:cNvSpPr>
            <a:spLocks noGrp="1"/>
          </p:cNvSpPr>
          <p:nvPr>
            <p:ph type="dt" sz="half" idx="10"/>
          </p:nvPr>
        </p:nvSpPr>
        <p:spPr/>
        <p:txBody>
          <a:bodyPr/>
          <a:lstStyle/>
          <a:p>
            <a:fld id="{8D121D7E-AE21-4219-AAFF-0DD5B35A0E52}" type="datetimeFigureOut">
              <a:rPr lang="it-IT" smtClean="0"/>
              <a:t>02/07/2021</a:t>
            </a:fld>
            <a:endParaRPr lang="it-IT"/>
          </a:p>
        </p:txBody>
      </p:sp>
      <p:sp>
        <p:nvSpPr>
          <p:cNvPr id="5" name="Segnaposto piè di pagina 4">
            <a:extLst>
              <a:ext uri="{FF2B5EF4-FFF2-40B4-BE49-F238E27FC236}">
                <a16:creationId xmlns:a16="http://schemas.microsoft.com/office/drawing/2014/main" id="{1328ACBA-35AF-4F21-A949-2BE37A5B8E5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74ED644-CE0E-461F-92CB-1DF50F8036BD}"/>
              </a:ext>
            </a:extLst>
          </p:cNvPr>
          <p:cNvSpPr>
            <a:spLocks noGrp="1"/>
          </p:cNvSpPr>
          <p:nvPr>
            <p:ph type="sldNum" sz="quarter" idx="12"/>
          </p:nvPr>
        </p:nvSpPr>
        <p:spPr/>
        <p:txBody>
          <a:bodyPr/>
          <a:lstStyle/>
          <a:p>
            <a:fld id="{A70630FD-4925-41F0-8FEB-E10094B7EE8C}" type="slidenum">
              <a:rPr lang="it-IT" smtClean="0"/>
              <a:t>‹N›</a:t>
            </a:fld>
            <a:endParaRPr lang="it-IT"/>
          </a:p>
        </p:txBody>
      </p:sp>
    </p:spTree>
    <p:extLst>
      <p:ext uri="{BB962C8B-B14F-4D97-AF65-F5344CB8AC3E}">
        <p14:creationId xmlns:p14="http://schemas.microsoft.com/office/powerpoint/2010/main" val="112229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7C5B8D-5CEB-4AD5-96FB-DBCFD474D3E9}" type="slidenum">
              <a:rPr lang="it-IT" smtClean="0"/>
              <a:t>‹N›</a:t>
            </a:fld>
            <a:endParaRPr lang="it-IT"/>
          </a:p>
        </p:txBody>
      </p:sp>
    </p:spTree>
    <p:extLst>
      <p:ext uri="{BB962C8B-B14F-4D97-AF65-F5344CB8AC3E}">
        <p14:creationId xmlns:p14="http://schemas.microsoft.com/office/powerpoint/2010/main" val="66841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3600" b="1" cap="all"/>
            </a:lvl1pPr>
          </a:lstStyle>
          <a:p>
            <a:r>
              <a:rPr lang="it-IT" dirty="0"/>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9" name="Segnaposto piè di pagina 8"/>
          <p:cNvSpPr>
            <a:spLocks noGrp="1"/>
          </p:cNvSpPr>
          <p:nvPr>
            <p:ph type="ftr" sz="quarter" idx="11"/>
          </p:nvPr>
        </p:nvSpPr>
        <p:spPr/>
        <p:txBody>
          <a:bodyPr/>
          <a:lstStyle/>
          <a:p>
            <a:endParaRPr lang="it-IT" dirty="0"/>
          </a:p>
        </p:txBody>
      </p:sp>
      <p:sp>
        <p:nvSpPr>
          <p:cNvPr id="10" name="Segnaposto numero diapositiva 9"/>
          <p:cNvSpPr>
            <a:spLocks noGrp="1"/>
          </p:cNvSpPr>
          <p:nvPr>
            <p:ph type="sldNum" sz="quarter" idx="12"/>
          </p:nvPr>
        </p:nvSpPr>
        <p:spPr/>
        <p:txBody>
          <a:bodyPr/>
          <a:lstStyle/>
          <a:p>
            <a:fld id="{4E7C5B8D-5CEB-4AD5-96FB-DBCFD474D3E9}" type="slidenum">
              <a:rPr lang="it-IT" smtClean="0"/>
              <a:t>‹N›</a:t>
            </a:fld>
            <a:endParaRPr lang="it-IT"/>
          </a:p>
        </p:txBody>
      </p:sp>
    </p:spTree>
    <p:extLst>
      <p:ext uri="{BB962C8B-B14F-4D97-AF65-F5344CB8AC3E}">
        <p14:creationId xmlns:p14="http://schemas.microsoft.com/office/powerpoint/2010/main" val="262967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2078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48200" y="1200151"/>
            <a:ext cx="4038600" cy="32078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7C5B8D-5CEB-4AD5-96FB-DBCFD474D3E9}" type="slidenum">
              <a:rPr lang="it-IT" smtClean="0"/>
              <a:t>‹N›</a:t>
            </a:fld>
            <a:endParaRPr lang="it-IT"/>
          </a:p>
        </p:txBody>
      </p:sp>
    </p:spTree>
    <p:extLst>
      <p:ext uri="{BB962C8B-B14F-4D97-AF65-F5344CB8AC3E}">
        <p14:creationId xmlns:p14="http://schemas.microsoft.com/office/powerpoint/2010/main" val="50036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stili del testo dello schema</a:t>
            </a:r>
          </a:p>
        </p:txBody>
      </p:sp>
      <p:sp>
        <p:nvSpPr>
          <p:cNvPr id="4" name="Segnaposto contenuto 3"/>
          <p:cNvSpPr>
            <a:spLocks noGrp="1"/>
          </p:cNvSpPr>
          <p:nvPr>
            <p:ph sz="half" idx="2"/>
          </p:nvPr>
        </p:nvSpPr>
        <p:spPr>
          <a:xfrm>
            <a:off x="457200" y="1631157"/>
            <a:ext cx="4040188" cy="277679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p:nvPr>
        </p:nvSpPr>
        <p:spPr>
          <a:xfrm>
            <a:off x="4645026" y="1151335"/>
            <a:ext cx="4041775"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stili del testo dello schema</a:t>
            </a:r>
          </a:p>
        </p:txBody>
      </p:sp>
      <p:sp>
        <p:nvSpPr>
          <p:cNvPr id="6" name="Segnaposto contenuto 5"/>
          <p:cNvSpPr>
            <a:spLocks noGrp="1"/>
          </p:cNvSpPr>
          <p:nvPr>
            <p:ph sz="quarter" idx="4"/>
          </p:nvPr>
        </p:nvSpPr>
        <p:spPr>
          <a:xfrm>
            <a:off x="4645026" y="1631157"/>
            <a:ext cx="4041775" cy="277679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E7C5B8D-5CEB-4AD5-96FB-DBCFD474D3E9}" type="slidenum">
              <a:rPr lang="it-IT" smtClean="0"/>
              <a:t>‹N›</a:t>
            </a:fld>
            <a:endParaRPr lang="it-IT"/>
          </a:p>
        </p:txBody>
      </p:sp>
    </p:spTree>
    <p:extLst>
      <p:ext uri="{BB962C8B-B14F-4D97-AF65-F5344CB8AC3E}">
        <p14:creationId xmlns:p14="http://schemas.microsoft.com/office/powerpoint/2010/main" val="334053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E7C5B8D-5CEB-4AD5-96FB-DBCFD474D3E9}" type="slidenum">
              <a:rPr lang="it-IT" smtClean="0"/>
              <a:t>‹N›</a:t>
            </a:fld>
            <a:endParaRPr lang="it-IT"/>
          </a:p>
        </p:txBody>
      </p:sp>
    </p:spTree>
    <p:extLst>
      <p:ext uri="{BB962C8B-B14F-4D97-AF65-F5344CB8AC3E}">
        <p14:creationId xmlns:p14="http://schemas.microsoft.com/office/powerpoint/2010/main" val="278103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E7C5B8D-5CEB-4AD5-96FB-DBCFD474D3E9}" type="slidenum">
              <a:rPr lang="it-IT" smtClean="0"/>
              <a:t>‹N›</a:t>
            </a:fld>
            <a:endParaRPr lang="it-IT"/>
          </a:p>
        </p:txBody>
      </p:sp>
    </p:spTree>
    <p:extLst>
      <p:ext uri="{BB962C8B-B14F-4D97-AF65-F5344CB8AC3E}">
        <p14:creationId xmlns:p14="http://schemas.microsoft.com/office/powerpoint/2010/main" val="38611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8"/>
            <a:ext cx="5111750" cy="422431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p:nvPr>
        </p:nvSpPr>
        <p:spPr>
          <a:xfrm>
            <a:off x="457201" y="1076326"/>
            <a:ext cx="3008313" cy="33856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4E7C5B8D-5CEB-4AD5-96FB-DBCFD474D3E9}" type="slidenum">
              <a:rPr lang="it-IT" smtClean="0"/>
              <a:t>‹N›</a:t>
            </a:fld>
            <a:endParaRPr lang="it-IT"/>
          </a:p>
        </p:txBody>
      </p:sp>
    </p:spTree>
    <p:extLst>
      <p:ext uri="{BB962C8B-B14F-4D97-AF65-F5344CB8AC3E}">
        <p14:creationId xmlns:p14="http://schemas.microsoft.com/office/powerpoint/2010/main" val="159765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7C5B8D-5CEB-4AD5-96FB-DBCFD474D3E9}" type="slidenum">
              <a:rPr lang="it-IT" smtClean="0"/>
              <a:t>‹N›</a:t>
            </a:fld>
            <a:endParaRPr lang="it-IT"/>
          </a:p>
        </p:txBody>
      </p:sp>
    </p:spTree>
    <p:extLst>
      <p:ext uri="{BB962C8B-B14F-4D97-AF65-F5344CB8AC3E}">
        <p14:creationId xmlns:p14="http://schemas.microsoft.com/office/powerpoint/2010/main" val="340744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it-IT" dirty="0"/>
              <a:t>Fare clic per modificare lo stile del titolo</a:t>
            </a:r>
          </a:p>
        </p:txBody>
      </p:sp>
      <p:sp>
        <p:nvSpPr>
          <p:cNvPr id="3" name="Segnaposto testo 2"/>
          <p:cNvSpPr>
            <a:spLocks noGrp="1"/>
          </p:cNvSpPr>
          <p:nvPr>
            <p:ph type="body" idx="1"/>
          </p:nvPr>
        </p:nvSpPr>
        <p:spPr>
          <a:xfrm>
            <a:off x="457200" y="1200151"/>
            <a:ext cx="8229600" cy="320780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p:cNvSpPr>
            <a:spLocks noGrp="1"/>
          </p:cNvSpPr>
          <p:nvPr>
            <p:ph type="ftr" sz="quarter" idx="3"/>
          </p:nvPr>
        </p:nvSpPr>
        <p:spPr>
          <a:xfrm>
            <a:off x="2771800" y="4623978"/>
            <a:ext cx="504056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2123728" y="4623978"/>
            <a:ext cx="586408" cy="273844"/>
          </a:xfrm>
          <a:prstGeom prst="rect">
            <a:avLst/>
          </a:prstGeom>
        </p:spPr>
        <p:txBody>
          <a:bodyPr vert="horz" lIns="91440" tIns="45720" rIns="91440" bIns="45720" rtlCol="0" anchor="ctr"/>
          <a:lstStyle>
            <a:lvl1pPr algn="r">
              <a:defRPr sz="1600" b="1">
                <a:solidFill>
                  <a:schemeClr val="tx1">
                    <a:tint val="75000"/>
                  </a:schemeClr>
                </a:solidFill>
              </a:defRPr>
            </a:lvl1pPr>
          </a:lstStyle>
          <a:p>
            <a:fld id="{4E7C5B8D-5CEB-4AD5-96FB-DBCFD474D3E9}" type="slidenum">
              <a:rPr lang="it-IT" smtClean="0"/>
              <a:pPr/>
              <a:t>‹N›</a:t>
            </a:fld>
            <a:endParaRPr lang="it-IT" dirty="0"/>
          </a:p>
        </p:txBody>
      </p:sp>
      <p:pic>
        <p:nvPicPr>
          <p:cNvPr id="14" name="Immagine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84191" y="4393822"/>
            <a:ext cx="602609" cy="504000"/>
          </a:xfrm>
          <a:prstGeom prst="rect">
            <a:avLst/>
          </a:prstGeom>
        </p:spPr>
      </p:pic>
      <p:sp>
        <p:nvSpPr>
          <p:cNvPr id="13" name="CasellaDiTesto 12"/>
          <p:cNvSpPr txBox="1"/>
          <p:nvPr userDrawn="1"/>
        </p:nvSpPr>
        <p:spPr>
          <a:xfrm>
            <a:off x="467544" y="4623978"/>
            <a:ext cx="2088232"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kern="1200" dirty="0">
                <a:solidFill>
                  <a:srgbClr val="6296CD"/>
                </a:solidFill>
                <a:latin typeface="+mj-lt"/>
                <a:ea typeface="+mj-ea"/>
                <a:cs typeface="+mj-cs"/>
              </a:rPr>
              <a:t>assifact.it</a:t>
            </a:r>
          </a:p>
        </p:txBody>
      </p:sp>
    </p:spTree>
    <p:extLst>
      <p:ext uri="{BB962C8B-B14F-4D97-AF65-F5344CB8AC3E}">
        <p14:creationId xmlns:p14="http://schemas.microsoft.com/office/powerpoint/2010/main" val="3357452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spcBef>
          <a:spcPct val="0"/>
        </a:spcBef>
        <a:buNone/>
        <a:defRPr lang="it-IT" sz="3600" b="1" kern="1200" dirty="0" smtClean="0">
          <a:solidFill>
            <a:srgbClr val="6296C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190B616-241D-4DFE-BC2F-C001ED77E825}"/>
              </a:ext>
            </a:extLst>
          </p:cNvPr>
          <p:cNvSpPr>
            <a:spLocks noGrp="1"/>
          </p:cNvSpPr>
          <p:nvPr>
            <p:ph type="title"/>
          </p:nvPr>
        </p:nvSpPr>
        <p:spPr>
          <a:xfrm>
            <a:off x="172593" y="342900"/>
            <a:ext cx="8798814" cy="452628"/>
          </a:xfrm>
          <a:prstGeom prst="rect">
            <a:avLst/>
          </a:prstGeom>
        </p:spPr>
        <p:txBody>
          <a:bodyPr vert="horz" lIns="91440" tIns="45720" rIns="91440" bIns="45720" rtlCol="0" anchor="t">
            <a:noAutofit/>
          </a:bodyPr>
          <a:lstStyle/>
          <a:p>
            <a:pPr rtl="0"/>
            <a:r>
              <a:rPr lang="it-IT" noProof="0"/>
              <a:t>Fare clic per modificare lo stile del titolo</a:t>
            </a:r>
          </a:p>
        </p:txBody>
      </p:sp>
      <p:sp>
        <p:nvSpPr>
          <p:cNvPr id="3" name="Segnaposto testo 2">
            <a:extLst>
              <a:ext uri="{FF2B5EF4-FFF2-40B4-BE49-F238E27FC236}">
                <a16:creationId xmlns:a16="http://schemas.microsoft.com/office/drawing/2014/main" id="{A8AE909E-CC4A-4E51-BC02-B893225D2B3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743B6EE4-1695-4DD6-9758-84FFE963D6A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543D4A85-4203-444E-92F1-985309FA6235}" type="datetime1">
              <a:rPr lang="it-IT" noProof="0" smtClean="0"/>
              <a:t>02/07/2021</a:t>
            </a:fld>
            <a:endParaRPr lang="it-IT" noProof="0"/>
          </a:p>
        </p:txBody>
      </p:sp>
      <p:sp>
        <p:nvSpPr>
          <p:cNvPr id="5" name="Segnaposto piè di pagina 4">
            <a:extLst>
              <a:ext uri="{FF2B5EF4-FFF2-40B4-BE49-F238E27FC236}">
                <a16:creationId xmlns:a16="http://schemas.microsoft.com/office/drawing/2014/main" id="{7B43250D-A8F9-4682-AD84-FD37BCAA629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endParaRPr lang="it-IT" noProof="0"/>
          </a:p>
        </p:txBody>
      </p:sp>
      <p:sp>
        <p:nvSpPr>
          <p:cNvPr id="6" name="Segnaposto numero diapositiva 5">
            <a:extLst>
              <a:ext uri="{FF2B5EF4-FFF2-40B4-BE49-F238E27FC236}">
                <a16:creationId xmlns:a16="http://schemas.microsoft.com/office/drawing/2014/main" id="{C5E1A788-841D-41AB-A983-152B6532F72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F4DE3823-CC86-4AC6-95C0-DC3ECA80FD88}" type="slidenum">
              <a:rPr lang="it-IT" noProof="0" smtClean="0"/>
              <a:t>‹N›</a:t>
            </a:fld>
            <a:endParaRPr lang="it-IT" noProof="0"/>
          </a:p>
        </p:txBody>
      </p:sp>
    </p:spTree>
    <p:extLst>
      <p:ext uri="{BB962C8B-B14F-4D97-AF65-F5344CB8AC3E}">
        <p14:creationId xmlns:p14="http://schemas.microsoft.com/office/powerpoint/2010/main" val="16935968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lvl1pPr algn="ctr" defTabSz="685800" rtl="0" eaLnBrk="1" latinLnBrk="0" hangingPunct="1">
        <a:lnSpc>
          <a:spcPct val="90000"/>
        </a:lnSpc>
        <a:spcBef>
          <a:spcPct val="0"/>
        </a:spcBef>
        <a:buNone/>
        <a:defRPr sz="2700" b="1"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E06B470-36D4-42A6-9644-C096FB09625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265EC0B-0A89-4D33-9730-9EEF7C19C9D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BFB6242-D195-4D6B-BD28-65801619D81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D121D7E-AE21-4219-AAFF-0DD5B35A0E52}" type="datetimeFigureOut">
              <a:rPr lang="it-IT" smtClean="0"/>
              <a:t>02/07/2021</a:t>
            </a:fld>
            <a:endParaRPr lang="it-IT"/>
          </a:p>
        </p:txBody>
      </p:sp>
      <p:sp>
        <p:nvSpPr>
          <p:cNvPr id="5" name="Segnaposto piè di pagina 4">
            <a:extLst>
              <a:ext uri="{FF2B5EF4-FFF2-40B4-BE49-F238E27FC236}">
                <a16:creationId xmlns:a16="http://schemas.microsoft.com/office/drawing/2014/main" id="{1037B8E6-1649-4A8C-9397-BBCF790C394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89014D5-5B2E-4091-AF0B-3D97330FD3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70630FD-4925-41F0-8FEB-E10094B7EE8C}" type="slidenum">
              <a:rPr lang="it-IT" smtClean="0"/>
              <a:t>‹N›</a:t>
            </a:fld>
            <a:endParaRPr lang="it-IT"/>
          </a:p>
        </p:txBody>
      </p:sp>
    </p:spTree>
    <p:extLst>
      <p:ext uri="{BB962C8B-B14F-4D97-AF65-F5344CB8AC3E}">
        <p14:creationId xmlns:p14="http://schemas.microsoft.com/office/powerpoint/2010/main" val="42135927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jpeg"/><Relationship Id="rId3" Type="http://schemas.openxmlformats.org/officeDocument/2006/relationships/image" Target="../media/image27.png"/><Relationship Id="rId21" Type="http://schemas.openxmlformats.org/officeDocument/2006/relationships/image" Target="../media/image45.jpeg"/><Relationship Id="rId7" Type="http://schemas.openxmlformats.org/officeDocument/2006/relationships/image" Target="../media/image31.png"/><Relationship Id="rId12" Type="http://schemas.openxmlformats.org/officeDocument/2006/relationships/image" Target="../media/image36.jpeg"/><Relationship Id="rId17" Type="http://schemas.openxmlformats.org/officeDocument/2006/relationships/image" Target="../media/image41.jpeg"/><Relationship Id="rId2" Type="http://schemas.openxmlformats.org/officeDocument/2006/relationships/image" Target="../media/image26.png"/><Relationship Id="rId16" Type="http://schemas.openxmlformats.org/officeDocument/2006/relationships/image" Target="../media/image40.jpeg"/><Relationship Id="rId20"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jpeg"/><Relationship Id="rId10" Type="http://schemas.openxmlformats.org/officeDocument/2006/relationships/image" Target="../media/image34.png"/><Relationship Id="rId19" Type="http://schemas.openxmlformats.org/officeDocument/2006/relationships/image" Target="../media/image43.jpeg"/><Relationship Id="rId4" Type="http://schemas.openxmlformats.org/officeDocument/2006/relationships/image" Target="../media/image28.png"/><Relationship Id="rId9" Type="http://schemas.openxmlformats.org/officeDocument/2006/relationships/image" Target="../media/image33.jpeg"/><Relationship Id="rId1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image" Target="../media/image66.jpeg"/><Relationship Id="rId18" Type="http://schemas.openxmlformats.org/officeDocument/2006/relationships/image" Target="../media/image71.jpeg"/><Relationship Id="rId26" Type="http://schemas.openxmlformats.org/officeDocument/2006/relationships/image" Target="../media/image79.jpg"/><Relationship Id="rId3" Type="http://schemas.openxmlformats.org/officeDocument/2006/relationships/image" Target="../media/image56.png"/><Relationship Id="rId21" Type="http://schemas.openxmlformats.org/officeDocument/2006/relationships/image" Target="../media/image74.jpeg"/><Relationship Id="rId34" Type="http://schemas.openxmlformats.org/officeDocument/2006/relationships/image" Target="../media/image87.jpeg"/><Relationship Id="rId7" Type="http://schemas.openxmlformats.org/officeDocument/2006/relationships/image" Target="../media/image60.jpeg"/><Relationship Id="rId12" Type="http://schemas.openxmlformats.org/officeDocument/2006/relationships/image" Target="../media/image65.jpeg"/><Relationship Id="rId17" Type="http://schemas.openxmlformats.org/officeDocument/2006/relationships/image" Target="../media/image70.jpeg"/><Relationship Id="rId25" Type="http://schemas.openxmlformats.org/officeDocument/2006/relationships/image" Target="../media/image78.jpeg"/><Relationship Id="rId33" Type="http://schemas.openxmlformats.org/officeDocument/2006/relationships/image" Target="../media/image86.jpeg"/><Relationship Id="rId2" Type="http://schemas.openxmlformats.org/officeDocument/2006/relationships/notesSlide" Target="../notesSlides/notesSlide3.xml"/><Relationship Id="rId16" Type="http://schemas.openxmlformats.org/officeDocument/2006/relationships/image" Target="../media/image69.jpeg"/><Relationship Id="rId20" Type="http://schemas.openxmlformats.org/officeDocument/2006/relationships/image" Target="../media/image73.jpg"/><Relationship Id="rId29" Type="http://schemas.openxmlformats.org/officeDocument/2006/relationships/image" Target="../media/image82.png"/><Relationship Id="rId1" Type="http://schemas.openxmlformats.org/officeDocument/2006/relationships/slideLayout" Target="../slideLayouts/slideLayout11.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jpeg"/><Relationship Id="rId32" Type="http://schemas.openxmlformats.org/officeDocument/2006/relationships/image" Target="../media/image85.jpeg"/><Relationship Id="rId5" Type="http://schemas.openxmlformats.org/officeDocument/2006/relationships/image" Target="../media/image58.png"/><Relationship Id="rId15" Type="http://schemas.openxmlformats.org/officeDocument/2006/relationships/image" Target="../media/image68.jpg"/><Relationship Id="rId23" Type="http://schemas.openxmlformats.org/officeDocument/2006/relationships/image" Target="../media/image76.jpeg"/><Relationship Id="rId28" Type="http://schemas.openxmlformats.org/officeDocument/2006/relationships/image" Target="../media/image81.jpeg"/><Relationship Id="rId10" Type="http://schemas.openxmlformats.org/officeDocument/2006/relationships/image" Target="../media/image63.jpeg"/><Relationship Id="rId19" Type="http://schemas.openxmlformats.org/officeDocument/2006/relationships/image" Target="../media/image72.jpeg"/><Relationship Id="rId31" Type="http://schemas.openxmlformats.org/officeDocument/2006/relationships/image" Target="../media/image84.jpeg"/><Relationship Id="rId4" Type="http://schemas.openxmlformats.org/officeDocument/2006/relationships/image" Target="../media/image57.jpeg"/><Relationship Id="rId9" Type="http://schemas.openxmlformats.org/officeDocument/2006/relationships/image" Target="../media/image62.png"/><Relationship Id="rId14" Type="http://schemas.openxmlformats.org/officeDocument/2006/relationships/image" Target="../media/image67.jpeg"/><Relationship Id="rId22" Type="http://schemas.openxmlformats.org/officeDocument/2006/relationships/image" Target="../media/image75.jpeg"/><Relationship Id="rId27" Type="http://schemas.openxmlformats.org/officeDocument/2006/relationships/image" Target="../media/image80.jpeg"/><Relationship Id="rId30" Type="http://schemas.openxmlformats.org/officeDocument/2006/relationships/image" Target="../media/image83.jpeg"/><Relationship Id="rId35" Type="http://schemas.openxmlformats.org/officeDocument/2006/relationships/image" Target="../media/image88.jpeg"/><Relationship Id="rId8"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94.jpg"/><Relationship Id="rId13" Type="http://schemas.openxmlformats.org/officeDocument/2006/relationships/image" Target="../media/image99.jpg"/><Relationship Id="rId3" Type="http://schemas.openxmlformats.org/officeDocument/2006/relationships/image" Target="../media/image89.jp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2.jpeg"/><Relationship Id="rId11" Type="http://schemas.openxmlformats.org/officeDocument/2006/relationships/image" Target="../media/image97.jpg"/><Relationship Id="rId5" Type="http://schemas.openxmlformats.org/officeDocument/2006/relationships/image" Target="../media/image91.jpg"/><Relationship Id="rId15" Type="http://schemas.openxmlformats.org/officeDocument/2006/relationships/image" Target="../media/image101.jpeg"/><Relationship Id="rId10" Type="http://schemas.openxmlformats.org/officeDocument/2006/relationships/image" Target="../media/image96.jpg"/><Relationship Id="rId4" Type="http://schemas.openxmlformats.org/officeDocument/2006/relationships/image" Target="../media/image90.jpeg"/><Relationship Id="rId9" Type="http://schemas.openxmlformats.org/officeDocument/2006/relationships/image" Target="../media/image95.jpg"/><Relationship Id="rId14" Type="http://schemas.openxmlformats.org/officeDocument/2006/relationships/image" Target="../media/image100.png"/></Relationships>
</file>

<file path=ppt/slides/_rels/slide28.xml.rels><?xml version="1.0" encoding="UTF-8" standalone="yes"?>
<Relationships xmlns="http://schemas.openxmlformats.org/package/2006/relationships"><Relationship Id="rId8" Type="http://schemas.openxmlformats.org/officeDocument/2006/relationships/image" Target="../media/image108.jpg"/><Relationship Id="rId13" Type="http://schemas.openxmlformats.org/officeDocument/2006/relationships/image" Target="../media/image113.jpg"/><Relationship Id="rId18" Type="http://schemas.openxmlformats.org/officeDocument/2006/relationships/image" Target="../media/image118.jpeg"/><Relationship Id="rId26" Type="http://schemas.openxmlformats.org/officeDocument/2006/relationships/image" Target="../media/image126.jpeg"/><Relationship Id="rId3" Type="http://schemas.openxmlformats.org/officeDocument/2006/relationships/image" Target="../media/image103.jpg"/><Relationship Id="rId21" Type="http://schemas.openxmlformats.org/officeDocument/2006/relationships/image" Target="../media/image121.jpg"/><Relationship Id="rId7" Type="http://schemas.openxmlformats.org/officeDocument/2006/relationships/image" Target="../media/image107.jpg"/><Relationship Id="rId12" Type="http://schemas.openxmlformats.org/officeDocument/2006/relationships/image" Target="../media/image112.jpg"/><Relationship Id="rId17" Type="http://schemas.openxmlformats.org/officeDocument/2006/relationships/image" Target="../media/image117.png"/><Relationship Id="rId25" Type="http://schemas.openxmlformats.org/officeDocument/2006/relationships/image" Target="../media/image125.jpeg"/><Relationship Id="rId2" Type="http://schemas.openxmlformats.org/officeDocument/2006/relationships/image" Target="../media/image102.jpeg"/><Relationship Id="rId16" Type="http://schemas.openxmlformats.org/officeDocument/2006/relationships/image" Target="../media/image116.jpeg"/><Relationship Id="rId20" Type="http://schemas.openxmlformats.org/officeDocument/2006/relationships/image" Target="../media/image120.jpeg"/><Relationship Id="rId29" Type="http://schemas.openxmlformats.org/officeDocument/2006/relationships/image" Target="../media/image129.png"/><Relationship Id="rId1" Type="http://schemas.openxmlformats.org/officeDocument/2006/relationships/slideLayout" Target="../slideLayouts/slideLayout25.xml"/><Relationship Id="rId6" Type="http://schemas.openxmlformats.org/officeDocument/2006/relationships/image" Target="../media/image106.jpg"/><Relationship Id="rId11" Type="http://schemas.openxmlformats.org/officeDocument/2006/relationships/image" Target="../media/image111.jpg"/><Relationship Id="rId24" Type="http://schemas.openxmlformats.org/officeDocument/2006/relationships/image" Target="../media/image124.jpeg"/><Relationship Id="rId5" Type="http://schemas.openxmlformats.org/officeDocument/2006/relationships/image" Target="../media/image105.jpg"/><Relationship Id="rId15" Type="http://schemas.openxmlformats.org/officeDocument/2006/relationships/image" Target="../media/image115.jpg"/><Relationship Id="rId23" Type="http://schemas.openxmlformats.org/officeDocument/2006/relationships/image" Target="../media/image123.jpeg"/><Relationship Id="rId28" Type="http://schemas.openxmlformats.org/officeDocument/2006/relationships/image" Target="../media/image128.jpeg"/><Relationship Id="rId10" Type="http://schemas.openxmlformats.org/officeDocument/2006/relationships/image" Target="../media/image110.jpeg"/><Relationship Id="rId19" Type="http://schemas.openxmlformats.org/officeDocument/2006/relationships/image" Target="../media/image119.jpg"/><Relationship Id="rId31" Type="http://schemas.openxmlformats.org/officeDocument/2006/relationships/image" Target="../media/image131.jpg"/><Relationship Id="rId4" Type="http://schemas.openxmlformats.org/officeDocument/2006/relationships/image" Target="../media/image104.jpeg"/><Relationship Id="rId9" Type="http://schemas.openxmlformats.org/officeDocument/2006/relationships/image" Target="../media/image109.jpg"/><Relationship Id="rId14" Type="http://schemas.openxmlformats.org/officeDocument/2006/relationships/image" Target="../media/image114.jpg"/><Relationship Id="rId22" Type="http://schemas.openxmlformats.org/officeDocument/2006/relationships/image" Target="../media/image122.png"/><Relationship Id="rId27" Type="http://schemas.openxmlformats.org/officeDocument/2006/relationships/image" Target="../media/image127.jpeg"/><Relationship Id="rId30" Type="http://schemas.openxmlformats.org/officeDocument/2006/relationships/image" Target="../media/image130.jpeg"/></Relationships>
</file>

<file path=ppt/slides/_rels/slide29.xml.rels><?xml version="1.0" encoding="UTF-8" standalone="yes"?>
<Relationships xmlns="http://schemas.openxmlformats.org/package/2006/relationships"><Relationship Id="rId3" Type="http://schemas.openxmlformats.org/officeDocument/2006/relationships/image" Target="../media/image133.jpeg"/><Relationship Id="rId7" Type="http://schemas.openxmlformats.org/officeDocument/2006/relationships/image" Target="../media/image137.jpeg"/><Relationship Id="rId2" Type="http://schemas.openxmlformats.org/officeDocument/2006/relationships/image" Target="../media/image132.jpeg"/><Relationship Id="rId1" Type="http://schemas.openxmlformats.org/officeDocument/2006/relationships/slideLayout" Target="../slideLayouts/slideLayout7.xml"/><Relationship Id="rId6" Type="http://schemas.openxmlformats.org/officeDocument/2006/relationships/image" Target="../media/image136.jpeg"/><Relationship Id="rId5" Type="http://schemas.openxmlformats.org/officeDocument/2006/relationships/image" Target="../media/image135.png"/><Relationship Id="rId4" Type="http://schemas.openxmlformats.org/officeDocument/2006/relationships/image" Target="../media/image134.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2247714"/>
            <a:ext cx="5832648" cy="1102519"/>
          </a:xfrm>
        </p:spPr>
        <p:txBody>
          <a:bodyPr/>
          <a:lstStyle/>
          <a:p>
            <a:r>
              <a:rPr lang="it-IT" dirty="0"/>
              <a:t>Il mercato del factoring e l’attività associativa</a:t>
            </a:r>
          </a:p>
        </p:txBody>
      </p:sp>
      <p:sp>
        <p:nvSpPr>
          <p:cNvPr id="3" name="Sottotitolo 2"/>
          <p:cNvSpPr>
            <a:spLocks noGrp="1"/>
          </p:cNvSpPr>
          <p:nvPr>
            <p:ph type="subTitle" idx="1"/>
          </p:nvPr>
        </p:nvSpPr>
        <p:spPr>
          <a:xfrm>
            <a:off x="611560" y="3291830"/>
            <a:ext cx="4896544" cy="648072"/>
          </a:xfrm>
        </p:spPr>
        <p:txBody>
          <a:bodyPr>
            <a:normAutofit fontScale="92500" lnSpcReduction="20000"/>
          </a:bodyPr>
          <a:lstStyle/>
          <a:p>
            <a:r>
              <a:rPr lang="it-IT" dirty="0"/>
              <a:t>Assemblea Ordinaria del 22 giugno 2021</a:t>
            </a:r>
          </a:p>
          <a:p>
            <a:r>
              <a:rPr lang="it-IT" dirty="0"/>
              <a:t>33° Esercizio</a:t>
            </a:r>
          </a:p>
        </p:txBody>
      </p:sp>
      <p:sp>
        <p:nvSpPr>
          <p:cNvPr id="4" name="Titolo 1"/>
          <p:cNvSpPr txBox="1">
            <a:spLocks/>
          </p:cNvSpPr>
          <p:nvPr/>
        </p:nvSpPr>
        <p:spPr>
          <a:xfrm>
            <a:off x="611560" y="3773487"/>
            <a:ext cx="5832648" cy="551259"/>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it-IT" sz="3200" b="1" kern="1200">
                <a:solidFill>
                  <a:srgbClr val="6296CD"/>
                </a:solidFill>
                <a:latin typeface="+mj-lt"/>
                <a:ea typeface="+mj-ea"/>
                <a:cs typeface="+mj-cs"/>
              </a:defRPr>
            </a:lvl1pPr>
          </a:lstStyle>
          <a:p>
            <a:r>
              <a:rPr lang="it-IT" sz="1900" b="0" i="1" dirty="0">
                <a:latin typeface="+mn-lt"/>
              </a:rPr>
              <a:t>Intervento del Presidente Fausto Galmarini</a:t>
            </a:r>
          </a:p>
        </p:txBody>
      </p:sp>
    </p:spTree>
    <p:extLst>
      <p:ext uri="{BB962C8B-B14F-4D97-AF65-F5344CB8AC3E}">
        <p14:creationId xmlns:p14="http://schemas.microsoft.com/office/powerpoint/2010/main" val="118159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5B742916-C769-474D-B5D6-37B7825A6294}"/>
              </a:ext>
            </a:extLst>
          </p:cNvPr>
          <p:cNvSpPr/>
          <p:nvPr/>
        </p:nvSpPr>
        <p:spPr>
          <a:xfrm>
            <a:off x="329915" y="123478"/>
            <a:ext cx="8634573" cy="816102"/>
          </a:xfrm>
          <a:prstGeom prst="rect">
            <a:avLst/>
          </a:prstGeom>
        </p:spPr>
        <p:txBody>
          <a:bodyPr vert="horz" lIns="68580" tIns="34290" rIns="68580" bIns="34290" rtlCol="0" anchor="b">
            <a:noAutofit/>
          </a:bodyPr>
          <a:lstStyle/>
          <a:p>
            <a:pPr>
              <a:lnSpc>
                <a:spcPct val="90000"/>
              </a:lnSpc>
              <a:spcBef>
                <a:spcPct val="0"/>
              </a:spcBef>
              <a:spcAft>
                <a:spcPts val="450"/>
              </a:spcAft>
            </a:pPr>
            <a:r>
              <a:rPr lang="en-US" sz="2400" b="1" dirty="0">
                <a:solidFill>
                  <a:schemeClr val="accent1"/>
                </a:solidFill>
                <a:latin typeface="+mj-lt"/>
                <a:ea typeface="+mj-ea"/>
                <a:cs typeface="+mj-cs"/>
              </a:rPr>
              <a:t>In </a:t>
            </a:r>
            <a:r>
              <a:rPr lang="en-US" sz="2400" b="1" dirty="0" err="1">
                <a:solidFill>
                  <a:schemeClr val="accent1"/>
                </a:solidFill>
                <a:latin typeface="+mj-lt"/>
                <a:ea typeface="+mj-ea"/>
                <a:cs typeface="+mj-cs"/>
              </a:rPr>
              <a:t>questo</a:t>
            </a:r>
            <a:r>
              <a:rPr lang="en-US" sz="2400" b="1" dirty="0">
                <a:solidFill>
                  <a:schemeClr val="accent1"/>
                </a:solidFill>
                <a:latin typeface="+mj-lt"/>
                <a:ea typeface="+mj-ea"/>
                <a:cs typeface="+mj-cs"/>
              </a:rPr>
              <a:t> scenario, </a:t>
            </a:r>
            <a:r>
              <a:rPr lang="en-US" sz="2400" b="1" dirty="0" err="1">
                <a:solidFill>
                  <a:schemeClr val="accent1"/>
                </a:solidFill>
                <a:latin typeface="+mj-lt"/>
                <a:ea typeface="+mj-ea"/>
                <a:cs typeface="+mj-cs"/>
              </a:rPr>
              <a:t>anche</a:t>
            </a:r>
            <a:r>
              <a:rPr lang="en-US" sz="2400" b="1" dirty="0">
                <a:solidFill>
                  <a:schemeClr val="accent1"/>
                </a:solidFill>
                <a:latin typeface="+mj-lt"/>
                <a:ea typeface="+mj-ea"/>
                <a:cs typeface="+mj-cs"/>
              </a:rPr>
              <a:t> il </a:t>
            </a:r>
            <a:r>
              <a:rPr lang="en-US" sz="2400" b="1" dirty="0" err="1">
                <a:solidFill>
                  <a:schemeClr val="accent1"/>
                </a:solidFill>
                <a:latin typeface="+mj-lt"/>
                <a:ea typeface="+mj-ea"/>
                <a:cs typeface="+mj-cs"/>
              </a:rPr>
              <a:t>mercato</a:t>
            </a:r>
            <a:r>
              <a:rPr lang="en-US" sz="2400" b="1" dirty="0">
                <a:solidFill>
                  <a:schemeClr val="accent1"/>
                </a:solidFill>
                <a:latin typeface="+mj-lt"/>
                <a:ea typeface="+mj-ea"/>
                <a:cs typeface="+mj-cs"/>
              </a:rPr>
              <a:t> del factoring ha </a:t>
            </a:r>
            <a:r>
              <a:rPr lang="en-US" sz="2400" b="1" dirty="0" err="1">
                <a:solidFill>
                  <a:schemeClr val="accent1"/>
                </a:solidFill>
                <a:latin typeface="+mj-lt"/>
                <a:ea typeface="+mj-ea"/>
                <a:cs typeface="+mj-cs"/>
              </a:rPr>
              <a:t>registrato</a:t>
            </a:r>
            <a:r>
              <a:rPr lang="en-US" sz="2400" b="1" dirty="0">
                <a:solidFill>
                  <a:schemeClr val="accent1"/>
                </a:solidFill>
                <a:latin typeface="+mj-lt"/>
                <a:ea typeface="+mj-ea"/>
                <a:cs typeface="+mj-cs"/>
              </a:rPr>
              <a:t> il primo </a:t>
            </a:r>
            <a:r>
              <a:rPr lang="en-US" sz="2400" b="1" dirty="0" err="1">
                <a:solidFill>
                  <a:schemeClr val="accent1"/>
                </a:solidFill>
                <a:latin typeface="+mj-lt"/>
                <a:ea typeface="+mj-ea"/>
                <a:cs typeface="+mj-cs"/>
              </a:rPr>
              <a:t>decremento</a:t>
            </a:r>
            <a:r>
              <a:rPr lang="en-US" sz="2400" b="1" dirty="0">
                <a:solidFill>
                  <a:schemeClr val="accent1"/>
                </a:solidFill>
                <a:latin typeface="+mj-lt"/>
                <a:ea typeface="+mj-ea"/>
                <a:cs typeface="+mj-cs"/>
              </a:rPr>
              <a:t> dopo 10 anni di </a:t>
            </a:r>
            <a:r>
              <a:rPr lang="en-US" sz="2400" b="1" dirty="0" err="1">
                <a:solidFill>
                  <a:schemeClr val="accent1"/>
                </a:solidFill>
                <a:latin typeface="+mj-lt"/>
                <a:ea typeface="+mj-ea"/>
                <a:cs typeface="+mj-cs"/>
              </a:rPr>
              <a:t>crescita</a:t>
            </a:r>
            <a:r>
              <a:rPr lang="en-US" sz="2400" b="1" dirty="0">
                <a:solidFill>
                  <a:schemeClr val="accent1"/>
                </a:solidFill>
                <a:latin typeface="+mj-lt"/>
                <a:ea typeface="+mj-ea"/>
                <a:cs typeface="+mj-cs"/>
              </a:rPr>
              <a:t> </a:t>
            </a:r>
            <a:r>
              <a:rPr lang="en-US" sz="2400" b="1" dirty="0" err="1">
                <a:solidFill>
                  <a:schemeClr val="accent1"/>
                </a:solidFill>
                <a:latin typeface="+mj-lt"/>
                <a:ea typeface="+mj-ea"/>
                <a:cs typeface="+mj-cs"/>
              </a:rPr>
              <a:t>ininterrotta</a:t>
            </a:r>
            <a:endParaRPr lang="en-US" sz="2400" b="1" dirty="0">
              <a:solidFill>
                <a:schemeClr val="accent1"/>
              </a:solidFill>
              <a:latin typeface="+mj-lt"/>
              <a:ea typeface="+mj-ea"/>
              <a:cs typeface="+mj-cs"/>
            </a:endParaRPr>
          </a:p>
        </p:txBody>
      </p:sp>
      <p:sp>
        <p:nvSpPr>
          <p:cNvPr id="3" name="Rettangolo 2">
            <a:extLst>
              <a:ext uri="{FF2B5EF4-FFF2-40B4-BE49-F238E27FC236}">
                <a16:creationId xmlns:a16="http://schemas.microsoft.com/office/drawing/2014/main" id="{EFAC2ACA-4448-4082-B71C-DC5CD653E54E}"/>
              </a:ext>
            </a:extLst>
          </p:cNvPr>
          <p:cNvSpPr/>
          <p:nvPr/>
        </p:nvSpPr>
        <p:spPr>
          <a:xfrm>
            <a:off x="6012160" y="1456859"/>
            <a:ext cx="2520280" cy="2376264"/>
          </a:xfrm>
          <a:prstGeom prst="rect">
            <a:avLst/>
          </a:prstGeom>
        </p:spPr>
        <p:txBody>
          <a:bodyPr vert="horz" lIns="68580" tIns="34290" rIns="68580" bIns="34290" rtlCol="0" anchor="t">
            <a:noAutofit/>
          </a:bodyPr>
          <a:lstStyle/>
          <a:p>
            <a:pPr>
              <a:lnSpc>
                <a:spcPct val="90000"/>
              </a:lnSpc>
              <a:spcAft>
                <a:spcPts val="450"/>
              </a:spcAft>
              <a:tabLst>
                <a:tab pos="257175" algn="l"/>
                <a:tab pos="1028700" algn="l"/>
                <a:tab pos="1371600" algn="l"/>
                <a:tab pos="1714500" algn="l"/>
                <a:tab pos="2057400" algn="l"/>
                <a:tab pos="2400300" algn="l"/>
                <a:tab pos="2743200" algn="l"/>
                <a:tab pos="3086100" algn="l"/>
                <a:tab pos="3429000" algn="l"/>
                <a:tab pos="3771900" algn="l"/>
                <a:tab pos="4114800" algn="l"/>
              </a:tabLst>
            </a:pPr>
            <a:r>
              <a:rPr lang="en-US" sz="2600" b="1" dirty="0">
                <a:solidFill>
                  <a:schemeClr val="accent1"/>
                </a:solidFill>
                <a:latin typeface="+mj-lt"/>
                <a:ea typeface="+mj-ea"/>
                <a:cs typeface="+mj-cs"/>
              </a:rPr>
              <a:t>-6,6%</a:t>
            </a:r>
          </a:p>
          <a:p>
            <a:pPr>
              <a:lnSpc>
                <a:spcPct val="90000"/>
              </a:lnSpc>
              <a:spcAft>
                <a:spcPts val="450"/>
              </a:spcAft>
              <a:tabLst>
                <a:tab pos="257175" algn="l"/>
                <a:tab pos="1028700" algn="l"/>
                <a:tab pos="1371600" algn="l"/>
                <a:tab pos="1714500" algn="l"/>
                <a:tab pos="2057400" algn="l"/>
                <a:tab pos="2400300" algn="l"/>
                <a:tab pos="2743200" algn="l"/>
                <a:tab pos="3086100" algn="l"/>
                <a:tab pos="3429000" algn="l"/>
                <a:tab pos="3771900" algn="l"/>
                <a:tab pos="4114800" algn="l"/>
              </a:tabLst>
            </a:pPr>
            <a:r>
              <a:rPr lang="en-US" spc="-11" dirty="0"/>
              <a:t>a </a:t>
            </a:r>
            <a:r>
              <a:rPr lang="en-US" spc="-11" dirty="0" err="1"/>
              <a:t>livello</a:t>
            </a:r>
            <a:r>
              <a:rPr lang="en-US" spc="-11" dirty="0"/>
              <a:t> </a:t>
            </a:r>
            <a:r>
              <a:rPr lang="en-US" spc="-11" dirty="0" err="1"/>
              <a:t>mondiale</a:t>
            </a:r>
            <a:r>
              <a:rPr lang="en-US" spc="-11" dirty="0"/>
              <a:t>, con un turnover </a:t>
            </a:r>
            <a:r>
              <a:rPr lang="en-US" spc="-11" dirty="0" err="1"/>
              <a:t>cumulativo</a:t>
            </a:r>
            <a:r>
              <a:rPr lang="en-US" spc="-11" dirty="0"/>
              <a:t> </a:t>
            </a:r>
            <a:r>
              <a:rPr lang="en-US" spc="-11" dirty="0" err="1"/>
              <a:t>annuo</a:t>
            </a:r>
            <a:r>
              <a:rPr lang="en-US" spc="-11" dirty="0"/>
              <a:t> di </a:t>
            </a:r>
            <a:r>
              <a:rPr lang="en-US" b="1" spc="-11" dirty="0"/>
              <a:t>2.724</a:t>
            </a:r>
            <a:r>
              <a:rPr lang="en-US" spc="-11" dirty="0"/>
              <a:t> </a:t>
            </a:r>
            <a:r>
              <a:rPr lang="en-US" spc="-11" dirty="0" err="1"/>
              <a:t>mld</a:t>
            </a:r>
            <a:r>
              <a:rPr lang="en-US" spc="-11" dirty="0"/>
              <a:t> €</a:t>
            </a:r>
          </a:p>
          <a:p>
            <a:pPr>
              <a:lnSpc>
                <a:spcPct val="90000"/>
              </a:lnSpc>
              <a:spcAft>
                <a:spcPts val="450"/>
              </a:spcAft>
              <a:tabLst>
                <a:tab pos="257175" algn="l"/>
                <a:tab pos="1028700" algn="l"/>
                <a:tab pos="1371600" algn="l"/>
                <a:tab pos="1714500" algn="l"/>
                <a:tab pos="2057400" algn="l"/>
                <a:tab pos="2400300" algn="l"/>
                <a:tab pos="2743200" algn="l"/>
                <a:tab pos="3086100" algn="l"/>
                <a:tab pos="3429000" algn="l"/>
                <a:tab pos="3771900" algn="l"/>
                <a:tab pos="4114800" algn="l"/>
              </a:tabLst>
            </a:pPr>
            <a:endParaRPr lang="en-US" spc="-11" dirty="0"/>
          </a:p>
          <a:p>
            <a:pPr>
              <a:lnSpc>
                <a:spcPct val="90000"/>
              </a:lnSpc>
              <a:spcAft>
                <a:spcPts val="450"/>
              </a:spcAft>
              <a:tabLst>
                <a:tab pos="257175" algn="l"/>
                <a:tab pos="1028700" algn="l"/>
                <a:tab pos="1371600" algn="l"/>
                <a:tab pos="1714500" algn="l"/>
                <a:tab pos="2057400" algn="l"/>
                <a:tab pos="2400300" algn="l"/>
                <a:tab pos="2743200" algn="l"/>
                <a:tab pos="3086100" algn="l"/>
                <a:tab pos="3429000" algn="l"/>
                <a:tab pos="3771900" algn="l"/>
                <a:tab pos="4114800" algn="l"/>
              </a:tabLst>
            </a:pPr>
            <a:r>
              <a:rPr lang="en-US" sz="2600" b="1" dirty="0">
                <a:solidFill>
                  <a:schemeClr val="accent1"/>
                </a:solidFill>
                <a:latin typeface="+mj-lt"/>
                <a:ea typeface="+mj-ea"/>
                <a:cs typeface="+mj-cs"/>
              </a:rPr>
              <a:t>-6,8%</a:t>
            </a:r>
          </a:p>
          <a:p>
            <a:pPr>
              <a:lnSpc>
                <a:spcPct val="90000"/>
              </a:lnSpc>
              <a:spcAft>
                <a:spcPts val="450"/>
              </a:spcAft>
              <a:tabLst>
                <a:tab pos="257175" algn="l"/>
                <a:tab pos="1028700" algn="l"/>
                <a:tab pos="1371600" algn="l"/>
                <a:tab pos="1714500" algn="l"/>
                <a:tab pos="2057400" algn="l"/>
                <a:tab pos="2400300" algn="l"/>
                <a:tab pos="2743200" algn="l"/>
                <a:tab pos="3086100" algn="l"/>
                <a:tab pos="3429000" algn="l"/>
                <a:tab pos="3771900" algn="l"/>
                <a:tab pos="4114800" algn="l"/>
              </a:tabLst>
            </a:pPr>
            <a:r>
              <a:rPr lang="en-US" spc="-11" dirty="0"/>
              <a:t>a </a:t>
            </a:r>
            <a:r>
              <a:rPr lang="en-US" spc="-11" dirty="0" err="1"/>
              <a:t>livello</a:t>
            </a:r>
            <a:r>
              <a:rPr lang="en-US" spc="-11" dirty="0"/>
              <a:t> </a:t>
            </a:r>
            <a:r>
              <a:rPr lang="en-US" spc="-11" dirty="0" err="1"/>
              <a:t>europeo</a:t>
            </a:r>
            <a:r>
              <a:rPr lang="en-US" spc="-11" dirty="0"/>
              <a:t>, per un volume di </a:t>
            </a:r>
            <a:r>
              <a:rPr lang="en-US" b="1" spc="-11" dirty="0"/>
              <a:t>1.842</a:t>
            </a:r>
            <a:r>
              <a:rPr lang="en-US" spc="-11" dirty="0"/>
              <a:t> </a:t>
            </a:r>
            <a:r>
              <a:rPr lang="en-US" spc="-11" dirty="0" err="1"/>
              <a:t>mld</a:t>
            </a:r>
            <a:r>
              <a:rPr lang="en-US" spc="-11" dirty="0"/>
              <a:t> €</a:t>
            </a:r>
            <a:endParaRPr lang="en-US" dirty="0"/>
          </a:p>
        </p:txBody>
      </p:sp>
      <p:sp>
        <p:nvSpPr>
          <p:cNvPr id="4" name="Segnaposto numero diapositiva 3"/>
          <p:cNvSpPr>
            <a:spLocks noGrp="1"/>
          </p:cNvSpPr>
          <p:nvPr>
            <p:ph type="sldNum" sz="quarter" idx="12"/>
          </p:nvPr>
        </p:nvSpPr>
        <p:spPr>
          <a:xfrm>
            <a:off x="6777991" y="4767263"/>
            <a:ext cx="2057400" cy="273844"/>
          </a:xfrm>
        </p:spPr>
        <p:txBody>
          <a:bodyPr vert="horz" lIns="68580" tIns="34290" rIns="68580" bIns="34290" rtlCol="0" anchor="ctr">
            <a:normAutofit fontScale="92500" lnSpcReduction="20000"/>
          </a:bodyPr>
          <a:lstStyle/>
          <a:p>
            <a:pPr>
              <a:spcAft>
                <a:spcPts val="450"/>
              </a:spcAft>
              <a:defRPr/>
            </a:pPr>
            <a:fld id="{4E7C5B8D-5CEB-4AD5-96FB-DBCFD474D3E9}" type="slidenum">
              <a:rPr lang="en-US">
                <a:solidFill>
                  <a:schemeClr val="bg1"/>
                </a:solidFill>
                <a:latin typeface="Calibri" panose="020F0502020204030204"/>
              </a:rPr>
              <a:pPr>
                <a:spcAft>
                  <a:spcPts val="450"/>
                </a:spcAft>
                <a:defRPr/>
              </a:pPr>
              <a:t>10</a:t>
            </a:fld>
            <a:endParaRPr lang="en-US">
              <a:solidFill>
                <a:schemeClr val="bg1"/>
              </a:solidFill>
              <a:latin typeface="Calibri" panose="020F0502020204030204"/>
            </a:endParaRPr>
          </a:p>
        </p:txBody>
      </p:sp>
      <p:sp>
        <p:nvSpPr>
          <p:cNvPr id="6" name="Rettangolo 5"/>
          <p:cNvSpPr/>
          <p:nvPr/>
        </p:nvSpPr>
        <p:spPr>
          <a:xfrm>
            <a:off x="3977439" y="4680001"/>
            <a:ext cx="4050945" cy="276999"/>
          </a:xfrm>
          <a:prstGeom prst="rect">
            <a:avLst/>
          </a:prstGeom>
        </p:spPr>
        <p:txBody>
          <a:bodyPr wrap="square">
            <a:spAutoFit/>
          </a:bodyPr>
          <a:lstStyle/>
          <a:p>
            <a:pPr algn="r">
              <a:spcAft>
                <a:spcPts val="450"/>
              </a:spcAft>
            </a:pPr>
            <a:r>
              <a:rPr lang="it-IT" sz="1200" i="1" dirty="0"/>
              <a:t>Fonte: Dati preliminari FCI</a:t>
            </a:r>
          </a:p>
        </p:txBody>
      </p:sp>
      <p:pic>
        <p:nvPicPr>
          <p:cNvPr id="8" name="Immagine 7">
            <a:extLst>
              <a:ext uri="{FF2B5EF4-FFF2-40B4-BE49-F238E27FC236}">
                <a16:creationId xmlns:a16="http://schemas.microsoft.com/office/drawing/2014/main" id="{9C11FA64-9180-4021-BD7C-5A8BC5BED28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9916" y="1106632"/>
            <a:ext cx="5381625" cy="3465830"/>
          </a:xfrm>
          <a:prstGeom prst="rect">
            <a:avLst/>
          </a:prstGeom>
          <a:noFill/>
        </p:spPr>
      </p:pic>
      <p:sp>
        <p:nvSpPr>
          <p:cNvPr id="20" name="Rettangolo 19">
            <a:extLst>
              <a:ext uri="{FF2B5EF4-FFF2-40B4-BE49-F238E27FC236}">
                <a16:creationId xmlns:a16="http://schemas.microsoft.com/office/drawing/2014/main" id="{18B0D33D-8869-468D-9AF6-4BA1A276C26B}"/>
              </a:ext>
            </a:extLst>
          </p:cNvPr>
          <p:cNvSpPr/>
          <p:nvPr/>
        </p:nvSpPr>
        <p:spPr>
          <a:xfrm>
            <a:off x="1698068" y="1306818"/>
            <a:ext cx="3240118" cy="300082"/>
          </a:xfrm>
          <a:prstGeom prst="rect">
            <a:avLst/>
          </a:prstGeom>
        </p:spPr>
        <p:txBody>
          <a:bodyPr wrap="none">
            <a:spAutoFit/>
          </a:bodyPr>
          <a:lstStyle/>
          <a:p>
            <a:pPr>
              <a:spcAft>
                <a:spcPts val="450"/>
              </a:spcAft>
            </a:pPr>
            <a:r>
              <a:rPr lang="it-IT" sz="1350" b="1" dirty="0">
                <a:latin typeface="Arial" panose="020B0604020202020204" pitchFamily="34" charset="0"/>
                <a:ea typeface="Times New Roman" panose="02020603050405020304" pitchFamily="18" charset="0"/>
              </a:rPr>
              <a:t>2020 WORLD FACTORING VOLUMES</a:t>
            </a:r>
            <a:endParaRPr lang="it-IT" sz="1350" dirty="0"/>
          </a:p>
        </p:txBody>
      </p:sp>
    </p:spTree>
    <p:extLst>
      <p:ext uri="{BB962C8B-B14F-4D97-AF65-F5344CB8AC3E}">
        <p14:creationId xmlns:p14="http://schemas.microsoft.com/office/powerpoint/2010/main" val="288214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977439" y="4680001"/>
            <a:ext cx="3958753" cy="276999"/>
          </a:xfrm>
          <a:prstGeom prst="rect">
            <a:avLst/>
          </a:prstGeom>
        </p:spPr>
        <p:txBody>
          <a:bodyPr wrap="square">
            <a:spAutoFit/>
          </a:bodyPr>
          <a:lstStyle/>
          <a:p>
            <a:pPr algn="r">
              <a:spcAft>
                <a:spcPts val="450"/>
              </a:spcAft>
            </a:pPr>
            <a:r>
              <a:rPr lang="it-IT" sz="1200" i="1" dirty="0"/>
              <a:t>Fonte: Dati FCI</a:t>
            </a:r>
          </a:p>
        </p:txBody>
      </p:sp>
      <p:sp>
        <p:nvSpPr>
          <p:cNvPr id="13" name="Rettangolo 12">
            <a:extLst>
              <a:ext uri="{FF2B5EF4-FFF2-40B4-BE49-F238E27FC236}">
                <a16:creationId xmlns:a16="http://schemas.microsoft.com/office/drawing/2014/main" id="{E05249E8-0BE5-453C-A791-2BF9510ADCA8}"/>
              </a:ext>
            </a:extLst>
          </p:cNvPr>
          <p:cNvSpPr/>
          <p:nvPr/>
        </p:nvSpPr>
        <p:spPr>
          <a:xfrm>
            <a:off x="3059832" y="247127"/>
            <a:ext cx="5908059" cy="300082"/>
          </a:xfrm>
          <a:prstGeom prst="rect">
            <a:avLst/>
          </a:prstGeom>
        </p:spPr>
        <p:txBody>
          <a:bodyPr wrap="square">
            <a:spAutoFit/>
          </a:bodyPr>
          <a:lstStyle/>
          <a:p>
            <a:pPr algn="ctr"/>
            <a:r>
              <a:rPr lang="it-IT" sz="1350" b="1" dirty="0">
                <a:latin typeface="Arial" panose="020B0604020202020204" pitchFamily="34" charset="0"/>
                <a:ea typeface="Times New Roman" panose="02020603050405020304" pitchFamily="18" charset="0"/>
              </a:rPr>
              <a:t>Andamento turnover 2020 - principali mercati e aree geografiche</a:t>
            </a:r>
            <a:endParaRPr lang="it-IT" sz="1350" dirty="0"/>
          </a:p>
        </p:txBody>
      </p:sp>
      <p:sp>
        <p:nvSpPr>
          <p:cNvPr id="7" name="Rettangolo 6">
            <a:extLst>
              <a:ext uri="{FF2B5EF4-FFF2-40B4-BE49-F238E27FC236}">
                <a16:creationId xmlns:a16="http://schemas.microsoft.com/office/drawing/2014/main" id="{184555D0-30D6-414D-ADC3-D14580A2C578}"/>
              </a:ext>
            </a:extLst>
          </p:cNvPr>
          <p:cNvSpPr/>
          <p:nvPr/>
        </p:nvSpPr>
        <p:spPr>
          <a:xfrm>
            <a:off x="58555" y="195486"/>
            <a:ext cx="3001277" cy="1177245"/>
          </a:xfrm>
          <a:prstGeom prst="rect">
            <a:avLst/>
          </a:prstGeom>
        </p:spPr>
        <p:txBody>
          <a:bodyPr vert="horz" wrap="square" lIns="68580" tIns="34290" rIns="68580" bIns="34290" rtlCol="0" anchor="b">
            <a:spAutoFit/>
          </a:bodyPr>
          <a:lstStyle/>
          <a:p>
            <a:pPr>
              <a:lnSpc>
                <a:spcPct val="90000"/>
              </a:lnSpc>
              <a:spcBef>
                <a:spcPct val="0"/>
              </a:spcBef>
              <a:spcAft>
                <a:spcPts val="450"/>
              </a:spcAft>
            </a:pPr>
            <a:r>
              <a:rPr lang="it-IT" sz="2000" b="1" dirty="0">
                <a:solidFill>
                  <a:schemeClr val="accent1"/>
                </a:solidFill>
                <a:latin typeface="+mj-lt"/>
              </a:rPr>
              <a:t>Quasi tutti i paesi  europei registrano flessioni mentre il mercato cinese segna un incremento del 7% </a:t>
            </a:r>
            <a:endParaRPr lang="en-US" sz="2000" b="1" dirty="0">
              <a:solidFill>
                <a:schemeClr val="accent1"/>
              </a:solidFill>
              <a:latin typeface="+mj-lt"/>
            </a:endParaRPr>
          </a:p>
        </p:txBody>
      </p:sp>
      <p:sp>
        <p:nvSpPr>
          <p:cNvPr id="8" name="Rettangolo 7">
            <a:extLst>
              <a:ext uri="{FF2B5EF4-FFF2-40B4-BE49-F238E27FC236}">
                <a16:creationId xmlns:a16="http://schemas.microsoft.com/office/drawing/2014/main" id="{D809727B-544C-4CDD-ADA7-9B772FB9CA31}"/>
              </a:ext>
            </a:extLst>
          </p:cNvPr>
          <p:cNvSpPr/>
          <p:nvPr/>
        </p:nvSpPr>
        <p:spPr>
          <a:xfrm>
            <a:off x="41357" y="1419622"/>
            <a:ext cx="2946467" cy="3260379"/>
          </a:xfrm>
          <a:prstGeom prst="rect">
            <a:avLst/>
          </a:prstGeom>
          <a:solidFill>
            <a:schemeClr val="bg1"/>
          </a:solidFill>
        </p:spPr>
        <p:txBody>
          <a:bodyPr vert="horz" lIns="68580" tIns="34290" rIns="68580" bIns="34290" rtlCol="0" anchor="t">
            <a:noAutofit/>
          </a:bodyPr>
          <a:lstStyle/>
          <a:p>
            <a:pPr marL="214313"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z="1400" spc="-11" dirty="0"/>
              <a:t>La Francia, pur confermandosi in testa alla classifica europea, perde 8 punti percentuali</a:t>
            </a:r>
          </a:p>
          <a:p>
            <a:pPr marL="214313"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z="1400" spc="-11" dirty="0"/>
              <a:t>La Germania si mantiene sostanzialmente stabile  (-0,2%)</a:t>
            </a:r>
          </a:p>
          <a:p>
            <a:pPr marL="214313"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z="1400" spc="-11" dirty="0"/>
              <a:t>Il Regno Unito e la Turchia  registrano perdite più consistenti, rispettivamente del 17% e del 25%</a:t>
            </a:r>
          </a:p>
          <a:p>
            <a:pPr marL="214313"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z="1400" b="1" spc="-11" dirty="0">
                <a:solidFill>
                  <a:schemeClr val="accent1">
                    <a:lumMod val="75000"/>
                  </a:schemeClr>
                </a:solidFill>
              </a:rPr>
              <a:t>Anche l’Italia registra una marcata riduzione, in linea con l’andamento della produzione industriale, ma la quota di mercato resta immutata sia a livello mondiale sia a quello  europeo (rispettivamente 8,4% e 12,4%)</a:t>
            </a:r>
          </a:p>
        </p:txBody>
      </p:sp>
      <p:pic>
        <p:nvPicPr>
          <p:cNvPr id="2" name="Immagine 1">
            <a:extLst>
              <a:ext uri="{FF2B5EF4-FFF2-40B4-BE49-F238E27FC236}">
                <a16:creationId xmlns:a16="http://schemas.microsoft.com/office/drawing/2014/main" id="{76FBC71E-43C8-49BB-90EF-1FF58CF4A90E}"/>
              </a:ext>
            </a:extLst>
          </p:cNvPr>
          <p:cNvPicPr>
            <a:picLocks noChangeAspect="1"/>
          </p:cNvPicPr>
          <p:nvPr/>
        </p:nvPicPr>
        <p:blipFill>
          <a:blip r:embed="rId2"/>
          <a:stretch>
            <a:fillRect/>
          </a:stretch>
        </p:blipFill>
        <p:spPr>
          <a:xfrm>
            <a:off x="2987824" y="627534"/>
            <a:ext cx="6114818" cy="4450466"/>
          </a:xfrm>
          <a:prstGeom prst="rect">
            <a:avLst/>
          </a:prstGeom>
        </p:spPr>
      </p:pic>
    </p:spTree>
    <p:extLst>
      <p:ext uri="{BB962C8B-B14F-4D97-AF65-F5344CB8AC3E}">
        <p14:creationId xmlns:p14="http://schemas.microsoft.com/office/powerpoint/2010/main" val="58879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5B742916-C769-474D-B5D6-37B7825A6294}"/>
              </a:ext>
            </a:extLst>
          </p:cNvPr>
          <p:cNvSpPr/>
          <p:nvPr/>
        </p:nvSpPr>
        <p:spPr>
          <a:xfrm>
            <a:off x="286232" y="428060"/>
            <a:ext cx="8534240" cy="415498"/>
          </a:xfrm>
          <a:prstGeom prst="rect">
            <a:avLst/>
          </a:prstGeom>
        </p:spPr>
        <p:txBody>
          <a:bodyPr vert="horz" lIns="68580" tIns="34290" rIns="68580" bIns="34290" rtlCol="0" anchor="b">
            <a:noAutofit/>
          </a:bodyPr>
          <a:lstStyle/>
          <a:p>
            <a:pPr>
              <a:lnSpc>
                <a:spcPct val="90000"/>
              </a:lnSpc>
              <a:spcBef>
                <a:spcPct val="0"/>
              </a:spcBef>
              <a:spcAft>
                <a:spcPts val="450"/>
              </a:spcAft>
            </a:pPr>
            <a:r>
              <a:rPr lang="en-US" sz="2600" b="1" dirty="0">
                <a:solidFill>
                  <a:schemeClr val="accent1"/>
                </a:solidFill>
                <a:latin typeface="+mj-lt"/>
              </a:rPr>
              <a:t>La </a:t>
            </a:r>
            <a:r>
              <a:rPr lang="en-US" sz="2600" b="1" dirty="0" err="1">
                <a:solidFill>
                  <a:schemeClr val="accent1"/>
                </a:solidFill>
                <a:latin typeface="+mj-lt"/>
              </a:rPr>
              <a:t>contrazione</a:t>
            </a:r>
            <a:r>
              <a:rPr lang="en-US" sz="2600" b="1" dirty="0">
                <a:solidFill>
                  <a:schemeClr val="accent1"/>
                </a:solidFill>
                <a:latin typeface="+mj-lt"/>
              </a:rPr>
              <a:t> del </a:t>
            </a:r>
            <a:r>
              <a:rPr lang="en-US" sz="2600" b="1" dirty="0" err="1">
                <a:solidFill>
                  <a:schemeClr val="accent1"/>
                </a:solidFill>
                <a:latin typeface="+mj-lt"/>
              </a:rPr>
              <a:t>mercato</a:t>
            </a:r>
            <a:r>
              <a:rPr lang="en-US" sz="2600" b="1" dirty="0">
                <a:solidFill>
                  <a:schemeClr val="accent1"/>
                </a:solidFill>
                <a:latin typeface="+mj-lt"/>
              </a:rPr>
              <a:t> </a:t>
            </a:r>
            <a:r>
              <a:rPr lang="en-US" sz="2600" b="1" dirty="0" err="1">
                <a:solidFill>
                  <a:schemeClr val="accent1"/>
                </a:solidFill>
                <a:latin typeface="+mj-lt"/>
              </a:rPr>
              <a:t>italiano</a:t>
            </a:r>
            <a:r>
              <a:rPr lang="en-US" sz="2600" b="1" dirty="0">
                <a:solidFill>
                  <a:schemeClr val="accent1"/>
                </a:solidFill>
                <a:latin typeface="+mj-lt"/>
              </a:rPr>
              <a:t> del factoring </a:t>
            </a:r>
            <a:r>
              <a:rPr lang="en-US" sz="2600" b="1" dirty="0" err="1">
                <a:solidFill>
                  <a:schemeClr val="accent1"/>
                </a:solidFill>
                <a:latin typeface="+mj-lt"/>
              </a:rPr>
              <a:t>nel</a:t>
            </a:r>
            <a:r>
              <a:rPr lang="en-US" sz="2600" b="1" dirty="0">
                <a:solidFill>
                  <a:schemeClr val="accent1"/>
                </a:solidFill>
                <a:latin typeface="+mj-lt"/>
              </a:rPr>
              <a:t> 2020 è </a:t>
            </a:r>
            <a:r>
              <a:rPr lang="en-US" sz="2600" b="1" dirty="0" err="1">
                <a:solidFill>
                  <a:schemeClr val="accent1"/>
                </a:solidFill>
                <a:latin typeface="+mj-lt"/>
              </a:rPr>
              <a:t>stata</a:t>
            </a:r>
            <a:r>
              <a:rPr lang="en-US" sz="2600" b="1" dirty="0">
                <a:solidFill>
                  <a:schemeClr val="accent1"/>
                </a:solidFill>
                <a:latin typeface="+mj-lt"/>
              </a:rPr>
              <a:t> del 10,83%</a:t>
            </a:r>
          </a:p>
        </p:txBody>
      </p:sp>
      <p:sp>
        <p:nvSpPr>
          <p:cNvPr id="4" name="Segnaposto numero diapositiva 3"/>
          <p:cNvSpPr>
            <a:spLocks noGrp="1"/>
          </p:cNvSpPr>
          <p:nvPr>
            <p:ph type="sldNum" sz="quarter" idx="12"/>
          </p:nvPr>
        </p:nvSpPr>
        <p:spPr>
          <a:xfrm>
            <a:off x="6777991" y="4767263"/>
            <a:ext cx="2057400" cy="273844"/>
          </a:xfrm>
        </p:spPr>
        <p:txBody>
          <a:bodyPr vert="horz" lIns="68580" tIns="34290" rIns="68580" bIns="34290" rtlCol="0" anchor="ctr">
            <a:normAutofit fontScale="92500" lnSpcReduction="20000"/>
          </a:bodyPr>
          <a:lstStyle/>
          <a:p>
            <a:pPr>
              <a:spcAft>
                <a:spcPts val="450"/>
              </a:spcAft>
              <a:defRPr/>
            </a:pPr>
            <a:fld id="{4E7C5B8D-5CEB-4AD5-96FB-DBCFD474D3E9}" type="slidenum">
              <a:rPr lang="en-US">
                <a:solidFill>
                  <a:schemeClr val="bg1"/>
                </a:solidFill>
                <a:latin typeface="Calibri" panose="020F0502020204030204"/>
              </a:rPr>
              <a:pPr>
                <a:spcAft>
                  <a:spcPts val="450"/>
                </a:spcAft>
                <a:defRPr/>
              </a:pPr>
              <a:t>12</a:t>
            </a:fld>
            <a:endParaRPr lang="en-US" dirty="0">
              <a:solidFill>
                <a:schemeClr val="bg1"/>
              </a:solidFill>
              <a:latin typeface="Calibri" panose="020F0502020204030204"/>
            </a:endParaRPr>
          </a:p>
        </p:txBody>
      </p:sp>
      <p:sp>
        <p:nvSpPr>
          <p:cNvPr id="18" name="Rectangle 5">
            <a:extLst>
              <a:ext uri="{FF2B5EF4-FFF2-40B4-BE49-F238E27FC236}">
                <a16:creationId xmlns:a16="http://schemas.microsoft.com/office/drawing/2014/main" id="{5CD22523-C2DE-4DFD-9C74-9DB7928C7777}"/>
              </a:ext>
            </a:extLst>
          </p:cNvPr>
          <p:cNvSpPr>
            <a:spLocks noChangeArrowheads="1"/>
          </p:cNvSpPr>
          <p:nvPr/>
        </p:nvSpPr>
        <p:spPr bwMode="auto">
          <a:xfrm>
            <a:off x="97377" y="4705567"/>
            <a:ext cx="3846139" cy="30777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algn="r" defTabSz="914378" fontAlgn="base">
              <a:spcBef>
                <a:spcPct val="0"/>
              </a:spcBef>
              <a:spcAft>
                <a:spcPct val="0"/>
              </a:spcAft>
            </a:pPr>
            <a:endParaRPr lang="it-IT" altLang="it-IT" sz="700" i="1" dirty="0">
              <a:latin typeface="Calibri" pitchFamily="34" charset="0"/>
              <a:ea typeface="Times New Roman" pitchFamily="18" charset="0"/>
              <a:cs typeface="Times New Roman" pitchFamily="18" charset="0"/>
            </a:endParaRPr>
          </a:p>
          <a:p>
            <a:pPr algn="r" defTabSz="914378" eaLnBrk="0" fontAlgn="base" hangingPunct="0">
              <a:spcBef>
                <a:spcPct val="0"/>
              </a:spcBef>
              <a:spcAft>
                <a:spcPct val="0"/>
              </a:spcAft>
            </a:pPr>
            <a:r>
              <a:rPr lang="it-IT" altLang="it-IT" sz="700" i="1" dirty="0">
                <a:latin typeface="Calibri" pitchFamily="34" charset="0"/>
                <a:ea typeface="Times New Roman" pitchFamily="18" charset="0"/>
                <a:cs typeface="Times New Roman" pitchFamily="18" charset="0"/>
              </a:rPr>
              <a:t>Fonte: </a:t>
            </a:r>
            <a:r>
              <a:rPr lang="it-IT" altLang="it-IT" sz="700" i="1" dirty="0" err="1">
                <a:latin typeface="Calibri" pitchFamily="34" charset="0"/>
                <a:ea typeface="Times New Roman" pitchFamily="18" charset="0"/>
                <a:cs typeface="Times New Roman" pitchFamily="18" charset="0"/>
              </a:rPr>
              <a:t>Assifact</a:t>
            </a:r>
            <a:r>
              <a:rPr lang="it-IT" altLang="it-IT" sz="700" i="1" dirty="0">
                <a:latin typeface="Calibri" pitchFamily="34" charset="0"/>
                <a:ea typeface="Times New Roman" pitchFamily="18" charset="0"/>
                <a:cs typeface="Times New Roman" pitchFamily="18" charset="0"/>
              </a:rPr>
              <a:t>. Statistiche al 31 dicembre 2020 - Dati Turnover in mln €</a:t>
            </a:r>
          </a:p>
        </p:txBody>
      </p:sp>
      <p:pic>
        <p:nvPicPr>
          <p:cNvPr id="2" name="Immagine 1">
            <a:extLst>
              <a:ext uri="{FF2B5EF4-FFF2-40B4-BE49-F238E27FC236}">
                <a16:creationId xmlns:a16="http://schemas.microsoft.com/office/drawing/2014/main" id="{3039C74C-B9DE-460E-A5C8-FC473A680C06}"/>
              </a:ext>
            </a:extLst>
          </p:cNvPr>
          <p:cNvPicPr>
            <a:picLocks noChangeAspect="1"/>
          </p:cNvPicPr>
          <p:nvPr/>
        </p:nvPicPr>
        <p:blipFill>
          <a:blip r:embed="rId2"/>
          <a:stretch>
            <a:fillRect/>
          </a:stretch>
        </p:blipFill>
        <p:spPr>
          <a:xfrm>
            <a:off x="97377" y="1271286"/>
            <a:ext cx="5580000" cy="3301410"/>
          </a:xfrm>
          <a:prstGeom prst="rect">
            <a:avLst/>
          </a:prstGeom>
        </p:spPr>
      </p:pic>
      <p:sp>
        <p:nvSpPr>
          <p:cNvPr id="11" name="CasellaDiTesto 10">
            <a:extLst>
              <a:ext uri="{FF2B5EF4-FFF2-40B4-BE49-F238E27FC236}">
                <a16:creationId xmlns:a16="http://schemas.microsoft.com/office/drawing/2014/main" id="{1949C46F-C793-4A11-8659-0ABD2D6072DC}"/>
              </a:ext>
            </a:extLst>
          </p:cNvPr>
          <p:cNvSpPr txBox="1"/>
          <p:nvPr/>
        </p:nvSpPr>
        <p:spPr>
          <a:xfrm>
            <a:off x="395536" y="987574"/>
            <a:ext cx="4985538" cy="369332"/>
          </a:xfrm>
          <a:prstGeom prst="rect">
            <a:avLst/>
          </a:prstGeom>
          <a:noFill/>
        </p:spPr>
        <p:txBody>
          <a:bodyPr wrap="square">
            <a:spAutoFit/>
          </a:bodyPr>
          <a:lstStyle/>
          <a:p>
            <a:pPr algn="ctr"/>
            <a:r>
              <a:rPr lang="it-IT" dirty="0"/>
              <a:t>Mercato italiano del factoring: turnover cumulativo</a:t>
            </a:r>
          </a:p>
        </p:txBody>
      </p:sp>
      <p:sp>
        <p:nvSpPr>
          <p:cNvPr id="9" name="Rettangolo 8">
            <a:extLst>
              <a:ext uri="{FF2B5EF4-FFF2-40B4-BE49-F238E27FC236}">
                <a16:creationId xmlns:a16="http://schemas.microsoft.com/office/drawing/2014/main" id="{C91124A6-5EF3-4EBD-809E-E6E1B47B1648}"/>
              </a:ext>
            </a:extLst>
          </p:cNvPr>
          <p:cNvSpPr/>
          <p:nvPr/>
        </p:nvSpPr>
        <p:spPr>
          <a:xfrm>
            <a:off x="5508104" y="771550"/>
            <a:ext cx="3538519" cy="2589462"/>
          </a:xfrm>
          <a:prstGeom prst="rect">
            <a:avLst/>
          </a:prstGeom>
        </p:spPr>
        <p:txBody>
          <a:bodyPr vert="horz" lIns="68580" tIns="34290" rIns="68580" bIns="34290" rtlCol="0" anchor="t">
            <a:noAutofit/>
          </a:bodyPr>
          <a:lstStyle/>
          <a:p>
            <a:pPr marL="342900" indent="-342900">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altLang="it-IT" sz="1600" spc="-11" dirty="0"/>
              <a:t>Il turn over complessivo è pari a 228 mld € di cui il 79% pro soluto, con una riduzione del 10.83% a/a  in </a:t>
            </a:r>
            <a:r>
              <a:rPr lang="en-US" altLang="it-IT" sz="1600" spc="-11" dirty="0" err="1"/>
              <a:t>linea</a:t>
            </a:r>
            <a:r>
              <a:rPr lang="en-US" altLang="it-IT" sz="1600" spc="-11" dirty="0"/>
              <a:t> con </a:t>
            </a:r>
            <a:r>
              <a:rPr lang="it-IT" altLang="it-IT" sz="1600" spc="-11" dirty="0"/>
              <a:t>il rallentamento del fatturato delle imprese</a:t>
            </a:r>
          </a:p>
          <a:p>
            <a:pPr marL="342900" indent="-342900">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altLang="it-IT" sz="1600" spc="-11" dirty="0"/>
              <a:t>Le operazioni riconducibili alla Supply Chain Finance, pari circa 10% del totale, hanno invece continuato a registrare tassi di sviluppo positivi</a:t>
            </a:r>
          </a:p>
          <a:p>
            <a:pPr marL="285750" indent="-285750">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altLang="it-IT" sz="1600" spc="-11" dirty="0"/>
              <a:t>L’</a:t>
            </a:r>
            <a:r>
              <a:rPr lang="it-IT" altLang="it-IT" sz="1600" spc="-11" dirty="0" err="1"/>
              <a:t>outstanding</a:t>
            </a:r>
            <a:r>
              <a:rPr lang="it-IT" altLang="it-IT" sz="1600" spc="-11" dirty="0"/>
              <a:t> (crediti commerciali acquistati in essere alla fine del 2020) è superiore a 62 mld €, con un calo del 6%</a:t>
            </a:r>
          </a:p>
          <a:p>
            <a:pPr marL="285750" indent="-285750">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altLang="it-IT" sz="1600" spc="-11" dirty="0"/>
              <a:t>Gli anticipi ed i corrispettivi a fine 2020 sono pari a 50,3 mld €, con un calo del 7,6%</a:t>
            </a:r>
            <a:endParaRPr lang="en-US" altLang="it-IT" sz="1600" spc="-11" dirty="0"/>
          </a:p>
        </p:txBody>
      </p:sp>
    </p:spTree>
    <p:extLst>
      <p:ext uri="{BB962C8B-B14F-4D97-AF65-F5344CB8AC3E}">
        <p14:creationId xmlns:p14="http://schemas.microsoft.com/office/powerpoint/2010/main" val="403873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5B742916-C769-474D-B5D6-37B7825A6294}"/>
              </a:ext>
            </a:extLst>
          </p:cNvPr>
          <p:cNvSpPr/>
          <p:nvPr/>
        </p:nvSpPr>
        <p:spPr>
          <a:xfrm>
            <a:off x="323528" y="216024"/>
            <a:ext cx="8352928" cy="915566"/>
          </a:xfrm>
          <a:prstGeom prst="rect">
            <a:avLst/>
          </a:prstGeom>
        </p:spPr>
        <p:txBody>
          <a:bodyPr vert="horz" lIns="68580" tIns="34290" rIns="68580" bIns="34290" rtlCol="0" anchor="b">
            <a:noAutofit/>
          </a:bodyPr>
          <a:lstStyle/>
          <a:p>
            <a:pPr>
              <a:lnSpc>
                <a:spcPct val="90000"/>
              </a:lnSpc>
              <a:spcBef>
                <a:spcPct val="0"/>
              </a:spcBef>
              <a:spcAft>
                <a:spcPts val="450"/>
              </a:spcAft>
            </a:pPr>
            <a:endParaRPr lang="it-IT" sz="2400" b="1" dirty="0">
              <a:solidFill>
                <a:schemeClr val="accent1"/>
              </a:solidFill>
              <a:latin typeface="+mj-lt"/>
            </a:endParaRPr>
          </a:p>
          <a:p>
            <a:pPr>
              <a:lnSpc>
                <a:spcPct val="90000"/>
              </a:lnSpc>
              <a:spcBef>
                <a:spcPct val="0"/>
              </a:spcBef>
              <a:spcAft>
                <a:spcPts val="450"/>
              </a:spcAft>
            </a:pPr>
            <a:r>
              <a:rPr lang="it-IT" sz="2400" b="1" dirty="0">
                <a:solidFill>
                  <a:schemeClr val="accent1"/>
                </a:solidFill>
                <a:latin typeface="+mj-lt"/>
              </a:rPr>
              <a:t>Durante la crisi pandemica la Supply Chain Finance non si ferma:  il turn over  si porta a 22,3 miliardi € circa, con una crescita del 20,78%</a:t>
            </a:r>
            <a:endParaRPr lang="en-US" sz="2400" b="1" dirty="0">
              <a:solidFill>
                <a:schemeClr val="accent1"/>
              </a:solidFill>
              <a:latin typeface="+mj-lt"/>
            </a:endParaRPr>
          </a:p>
        </p:txBody>
      </p:sp>
      <p:sp>
        <p:nvSpPr>
          <p:cNvPr id="18" name="Rectangle 5">
            <a:extLst>
              <a:ext uri="{FF2B5EF4-FFF2-40B4-BE49-F238E27FC236}">
                <a16:creationId xmlns:a16="http://schemas.microsoft.com/office/drawing/2014/main" id="{5CD22523-C2DE-4DFD-9C74-9DB7928C7777}"/>
              </a:ext>
            </a:extLst>
          </p:cNvPr>
          <p:cNvSpPr>
            <a:spLocks noChangeArrowheads="1"/>
          </p:cNvSpPr>
          <p:nvPr/>
        </p:nvSpPr>
        <p:spPr bwMode="auto">
          <a:xfrm>
            <a:off x="97377" y="4705567"/>
            <a:ext cx="3846139" cy="30777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algn="r" defTabSz="914378" fontAlgn="base">
              <a:spcBef>
                <a:spcPct val="0"/>
              </a:spcBef>
              <a:spcAft>
                <a:spcPct val="0"/>
              </a:spcAft>
            </a:pPr>
            <a:endParaRPr lang="it-IT" altLang="it-IT" sz="700" i="1" dirty="0">
              <a:latin typeface="Calibri" pitchFamily="34" charset="0"/>
              <a:ea typeface="Times New Roman" pitchFamily="18" charset="0"/>
              <a:cs typeface="Times New Roman" pitchFamily="18" charset="0"/>
            </a:endParaRPr>
          </a:p>
          <a:p>
            <a:pPr algn="r" defTabSz="914378" eaLnBrk="0" fontAlgn="base" hangingPunct="0">
              <a:spcBef>
                <a:spcPct val="0"/>
              </a:spcBef>
              <a:spcAft>
                <a:spcPct val="0"/>
              </a:spcAft>
            </a:pPr>
            <a:r>
              <a:rPr lang="it-IT" altLang="it-IT" sz="700" i="1" dirty="0">
                <a:latin typeface="Calibri" pitchFamily="34" charset="0"/>
                <a:ea typeface="Times New Roman" pitchFamily="18" charset="0"/>
                <a:cs typeface="Times New Roman" pitchFamily="18" charset="0"/>
              </a:rPr>
              <a:t>Fonte: </a:t>
            </a:r>
            <a:r>
              <a:rPr lang="it-IT" altLang="it-IT" sz="700" i="1" dirty="0" err="1">
                <a:latin typeface="Calibri" pitchFamily="34" charset="0"/>
                <a:ea typeface="Times New Roman" pitchFamily="18" charset="0"/>
                <a:cs typeface="Times New Roman" pitchFamily="18" charset="0"/>
              </a:rPr>
              <a:t>Assifact</a:t>
            </a:r>
            <a:r>
              <a:rPr lang="it-IT" altLang="it-IT" sz="700" i="1" dirty="0">
                <a:latin typeface="Calibri" pitchFamily="34" charset="0"/>
                <a:ea typeface="Times New Roman" pitchFamily="18" charset="0"/>
                <a:cs typeface="Times New Roman" pitchFamily="18" charset="0"/>
              </a:rPr>
              <a:t>. Statistiche al 31 dicembre 2020 </a:t>
            </a:r>
          </a:p>
        </p:txBody>
      </p:sp>
      <p:pic>
        <p:nvPicPr>
          <p:cNvPr id="3" name="Immagine 2">
            <a:extLst>
              <a:ext uri="{FF2B5EF4-FFF2-40B4-BE49-F238E27FC236}">
                <a16:creationId xmlns:a16="http://schemas.microsoft.com/office/drawing/2014/main" id="{6D8ED28A-E55B-46B6-9500-E48B66F4DC85}"/>
              </a:ext>
            </a:extLst>
          </p:cNvPr>
          <p:cNvPicPr>
            <a:picLocks noChangeAspect="1"/>
          </p:cNvPicPr>
          <p:nvPr/>
        </p:nvPicPr>
        <p:blipFill>
          <a:blip r:embed="rId2"/>
          <a:stretch>
            <a:fillRect/>
          </a:stretch>
        </p:blipFill>
        <p:spPr>
          <a:xfrm>
            <a:off x="35496" y="1419622"/>
            <a:ext cx="6017274" cy="3384376"/>
          </a:xfrm>
          <a:prstGeom prst="rect">
            <a:avLst/>
          </a:prstGeom>
        </p:spPr>
      </p:pic>
      <p:sp>
        <p:nvSpPr>
          <p:cNvPr id="9" name="Rettangolo 8">
            <a:extLst>
              <a:ext uri="{FF2B5EF4-FFF2-40B4-BE49-F238E27FC236}">
                <a16:creationId xmlns:a16="http://schemas.microsoft.com/office/drawing/2014/main" id="{C91124A6-5EF3-4EBD-809E-E6E1B47B1648}"/>
              </a:ext>
            </a:extLst>
          </p:cNvPr>
          <p:cNvSpPr/>
          <p:nvPr/>
        </p:nvSpPr>
        <p:spPr>
          <a:xfrm>
            <a:off x="5508105" y="915566"/>
            <a:ext cx="3556610" cy="2459058"/>
          </a:xfrm>
          <a:prstGeom prst="rect">
            <a:avLst/>
          </a:prstGeom>
        </p:spPr>
        <p:txBody>
          <a:bodyPr vert="horz" lIns="68580" tIns="34290" rIns="68580" bIns="34290" rtlCol="0" anchor="t">
            <a:noAutofit/>
          </a:bodyPr>
          <a:lstStyle/>
          <a:p>
            <a:pPr marL="342900" indent="-342900">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altLang="it-IT" sz="1600" spc="-11" dirty="0"/>
              <a:t>Gli accordi di </a:t>
            </a:r>
            <a:r>
              <a:rPr lang="it-IT" altLang="it-IT" sz="1600" b="1" spc="-11" dirty="0"/>
              <a:t>reverse factoring </a:t>
            </a:r>
            <a:r>
              <a:rPr lang="it-IT" altLang="it-IT" sz="1600" spc="-11" dirty="0"/>
              <a:t>stipulati dai buyer con le società di factoring restano la soluzione maggiormente consolidata per ottimizzare, gestire e supportare il capitale circolante a monte della propria filiera, e i volumi a fine 2020 si attestano a circa 21 mld €</a:t>
            </a:r>
          </a:p>
          <a:p>
            <a:pPr marL="342900" indent="-342900">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altLang="it-IT" sz="1600" spc="-11" dirty="0"/>
              <a:t>Tra le soluzioni in forte crescita in ambito SCF c’è il </a:t>
            </a:r>
            <a:r>
              <a:rPr lang="it-IT" altLang="it-IT" sz="1600" b="1" spc="-11" dirty="0" err="1"/>
              <a:t>confirming</a:t>
            </a:r>
            <a:r>
              <a:rPr lang="it-IT" altLang="it-IT" sz="1600" spc="-11" dirty="0"/>
              <a:t>. Nel 2020 sono stati emessi dalle imprese capo-filiera mandati di pagamento ai </a:t>
            </a:r>
            <a:r>
              <a:rPr lang="it-IT" altLang="it-IT" sz="1600" spc="-11" dirty="0" err="1"/>
              <a:t>factor</a:t>
            </a:r>
            <a:r>
              <a:rPr lang="it-IT" altLang="it-IT" sz="1600" spc="-11" dirty="0"/>
              <a:t> per un ammontare complessivo di circa 1,9 mld €, di cui 1,3 mld € oggetto di cessione ed anticipazione del credito da parte dei fornitori</a:t>
            </a:r>
          </a:p>
        </p:txBody>
      </p:sp>
    </p:spTree>
    <p:extLst>
      <p:ext uri="{BB962C8B-B14F-4D97-AF65-F5344CB8AC3E}">
        <p14:creationId xmlns:p14="http://schemas.microsoft.com/office/powerpoint/2010/main" val="3592309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6">
            <a:extLst>
              <a:ext uri="{FF2B5EF4-FFF2-40B4-BE49-F238E27FC236}">
                <a16:creationId xmlns:a16="http://schemas.microsoft.com/office/drawing/2014/main" id="{FB868967-C50E-49D4-BB04-AAFFF3A2A8B0}"/>
              </a:ext>
            </a:extLst>
          </p:cNvPr>
          <p:cNvSpPr>
            <a:spLocks noGrp="1"/>
          </p:cNvSpPr>
          <p:nvPr>
            <p:ph type="title"/>
          </p:nvPr>
        </p:nvSpPr>
        <p:spPr>
          <a:xfrm>
            <a:off x="179512" y="51470"/>
            <a:ext cx="8712968" cy="1080120"/>
          </a:xfrm>
        </p:spPr>
        <p:txBody>
          <a:bodyPr/>
          <a:lstStyle/>
          <a:p>
            <a:r>
              <a:rPr lang="it-IT" sz="2000" spc="-11" dirty="0"/>
              <a:t>L’avvio del 2021 è ancora influenzato dal proseguimento della pandemia e delle relative misure di contenimento ma a partire dal mese di marzo si intravede una  progressiva ripresa</a:t>
            </a:r>
            <a:endParaRPr lang="it-IT" sz="2000" dirty="0"/>
          </a:p>
        </p:txBody>
      </p:sp>
      <p:pic>
        <p:nvPicPr>
          <p:cNvPr id="5" name="Immagine 4">
            <a:extLst>
              <a:ext uri="{FF2B5EF4-FFF2-40B4-BE49-F238E27FC236}">
                <a16:creationId xmlns:a16="http://schemas.microsoft.com/office/drawing/2014/main" id="{F18DFB4E-3C5F-4648-AE52-86D6E46F5137}"/>
              </a:ext>
            </a:extLst>
          </p:cNvPr>
          <p:cNvPicPr>
            <a:picLocks noChangeAspect="1"/>
          </p:cNvPicPr>
          <p:nvPr/>
        </p:nvPicPr>
        <p:blipFill>
          <a:blip r:embed="rId2"/>
          <a:stretch>
            <a:fillRect/>
          </a:stretch>
        </p:blipFill>
        <p:spPr>
          <a:xfrm>
            <a:off x="3780512" y="2363975"/>
            <a:ext cx="5400000" cy="2656047"/>
          </a:xfrm>
          <a:prstGeom prst="rect">
            <a:avLst/>
          </a:prstGeom>
        </p:spPr>
      </p:pic>
      <p:sp>
        <p:nvSpPr>
          <p:cNvPr id="11" name="CasellaDiTesto 10">
            <a:extLst>
              <a:ext uri="{FF2B5EF4-FFF2-40B4-BE49-F238E27FC236}">
                <a16:creationId xmlns:a16="http://schemas.microsoft.com/office/drawing/2014/main" id="{D076386D-9F8B-43A1-A92A-51A48F5C0479}"/>
              </a:ext>
            </a:extLst>
          </p:cNvPr>
          <p:cNvSpPr txBox="1"/>
          <p:nvPr/>
        </p:nvSpPr>
        <p:spPr>
          <a:xfrm>
            <a:off x="179512" y="1092681"/>
            <a:ext cx="8827166" cy="830997"/>
          </a:xfrm>
          <a:prstGeom prst="rect">
            <a:avLst/>
          </a:prstGeom>
          <a:noFill/>
        </p:spPr>
        <p:txBody>
          <a:bodyPr wrap="square">
            <a:spAutoFit/>
          </a:bodyPr>
          <a:lstStyle/>
          <a:p>
            <a:pPr marL="285750" indent="-285750">
              <a:buFont typeface="Arial" panose="020B0604020202020204" pitchFamily="34" charset="0"/>
              <a:buChar char="•"/>
            </a:pPr>
            <a:r>
              <a:rPr lang="it-IT" sz="1600" dirty="0"/>
              <a:t>A fine maggio* il turnover cresce del 9,82% rispetto allo stesso mese dell’anno 2020, con un dato cumulativo di 92,7 mld € (il turnover SCF cresce del 27,66%)</a:t>
            </a:r>
          </a:p>
          <a:p>
            <a:pPr marL="285750" indent="-285750">
              <a:buFont typeface="Arial" panose="020B0604020202020204" pitchFamily="34" charset="0"/>
              <a:buChar char="•"/>
            </a:pPr>
            <a:r>
              <a:rPr lang="it-IT" sz="1600" dirty="0"/>
              <a:t>Attesa una ripresa del turnover cumulativo nel secondo trim. 2021 (stima prudenziale +3,83%) </a:t>
            </a:r>
          </a:p>
        </p:txBody>
      </p:sp>
      <p:sp>
        <p:nvSpPr>
          <p:cNvPr id="13" name="CasellaDiTesto 12">
            <a:extLst>
              <a:ext uri="{FF2B5EF4-FFF2-40B4-BE49-F238E27FC236}">
                <a16:creationId xmlns:a16="http://schemas.microsoft.com/office/drawing/2014/main" id="{03D2BE89-7649-4DA3-8703-041AF50602A4}"/>
              </a:ext>
            </a:extLst>
          </p:cNvPr>
          <p:cNvSpPr txBox="1"/>
          <p:nvPr/>
        </p:nvSpPr>
        <p:spPr>
          <a:xfrm>
            <a:off x="4029544" y="1995686"/>
            <a:ext cx="4934943" cy="584775"/>
          </a:xfrm>
          <a:prstGeom prst="rect">
            <a:avLst/>
          </a:prstGeom>
          <a:solidFill>
            <a:schemeClr val="accent2">
              <a:lumMod val="40000"/>
              <a:lumOff val="60000"/>
            </a:schemeClr>
          </a:solidFill>
        </p:spPr>
        <p:txBody>
          <a:bodyPr wrap="square">
            <a:spAutoFit/>
          </a:bodyPr>
          <a:lstStyle/>
          <a:p>
            <a:pPr algn="ctr"/>
            <a:r>
              <a:rPr lang="it-IT" b="1" dirty="0"/>
              <a:t>Risultati dell’indagine </a:t>
            </a:r>
            <a:r>
              <a:rPr lang="it-IT" b="1" i="1" dirty="0" err="1"/>
              <a:t>ForeFact</a:t>
            </a:r>
            <a:endParaRPr lang="it-IT" b="1" i="1" dirty="0"/>
          </a:p>
          <a:p>
            <a:pPr algn="ctr"/>
            <a:r>
              <a:rPr lang="it-IT" sz="1400" i="1" dirty="0"/>
              <a:t>Dati di consenso sul trend Anno 2021</a:t>
            </a:r>
          </a:p>
        </p:txBody>
      </p:sp>
      <p:sp>
        <p:nvSpPr>
          <p:cNvPr id="15" name="CasellaDiTesto 14">
            <a:extLst>
              <a:ext uri="{FF2B5EF4-FFF2-40B4-BE49-F238E27FC236}">
                <a16:creationId xmlns:a16="http://schemas.microsoft.com/office/drawing/2014/main" id="{816C1F72-2CE3-4CAB-8AAE-5A04E8F61E6C}"/>
              </a:ext>
            </a:extLst>
          </p:cNvPr>
          <p:cNvSpPr txBox="1"/>
          <p:nvPr/>
        </p:nvSpPr>
        <p:spPr>
          <a:xfrm>
            <a:off x="160760" y="1995686"/>
            <a:ext cx="3780512" cy="584775"/>
          </a:xfrm>
          <a:prstGeom prst="rect">
            <a:avLst/>
          </a:prstGeom>
          <a:solidFill>
            <a:schemeClr val="accent3">
              <a:lumMod val="40000"/>
              <a:lumOff val="60000"/>
            </a:schemeClr>
          </a:solidFill>
        </p:spPr>
        <p:txBody>
          <a:bodyPr wrap="square">
            <a:spAutoFit/>
          </a:bodyPr>
          <a:lstStyle>
            <a:defPPr>
              <a:defRPr lang="it-IT"/>
            </a:defPPr>
            <a:lvl1pPr algn="ctr">
              <a:defRPr b="1"/>
            </a:lvl1pPr>
          </a:lstStyle>
          <a:p>
            <a:r>
              <a:rPr lang="it-IT" dirty="0"/>
              <a:t>Turnover</a:t>
            </a:r>
          </a:p>
          <a:p>
            <a:r>
              <a:rPr lang="it-IT" sz="1400" b="0" dirty="0"/>
              <a:t>(</a:t>
            </a:r>
            <a:r>
              <a:rPr lang="it-IT" sz="1400" b="0" i="1" dirty="0"/>
              <a:t>flusso lordo dal 1 gennaio)</a:t>
            </a:r>
          </a:p>
        </p:txBody>
      </p:sp>
      <p:sp>
        <p:nvSpPr>
          <p:cNvPr id="10" name="Rectangle 5">
            <a:extLst>
              <a:ext uri="{FF2B5EF4-FFF2-40B4-BE49-F238E27FC236}">
                <a16:creationId xmlns:a16="http://schemas.microsoft.com/office/drawing/2014/main" id="{9F8EC0E4-18AA-4561-BA33-5241BEC8EAF4}"/>
              </a:ext>
            </a:extLst>
          </p:cNvPr>
          <p:cNvSpPr>
            <a:spLocks noChangeArrowheads="1"/>
          </p:cNvSpPr>
          <p:nvPr/>
        </p:nvSpPr>
        <p:spPr bwMode="auto">
          <a:xfrm>
            <a:off x="95133" y="4814836"/>
            <a:ext cx="3846139" cy="30777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defTabSz="914378" fontAlgn="base">
              <a:spcBef>
                <a:spcPct val="0"/>
              </a:spcBef>
              <a:spcAft>
                <a:spcPct val="0"/>
              </a:spcAft>
            </a:pPr>
            <a:endParaRPr lang="it-IT" altLang="it-IT" sz="700" i="1" dirty="0">
              <a:latin typeface="Calibri" pitchFamily="34" charset="0"/>
              <a:ea typeface="Times New Roman" pitchFamily="18" charset="0"/>
              <a:cs typeface="Times New Roman" pitchFamily="18" charset="0"/>
            </a:endParaRPr>
          </a:p>
          <a:p>
            <a:pPr defTabSz="914378" eaLnBrk="0" fontAlgn="base" hangingPunct="0">
              <a:spcBef>
                <a:spcPct val="0"/>
              </a:spcBef>
              <a:spcAft>
                <a:spcPct val="0"/>
              </a:spcAft>
            </a:pPr>
            <a:r>
              <a:rPr lang="it-IT" altLang="it-IT" sz="700" i="1" dirty="0">
                <a:latin typeface="Calibri" pitchFamily="34" charset="0"/>
                <a:ea typeface="Times New Roman" pitchFamily="18" charset="0"/>
                <a:cs typeface="Times New Roman" pitchFamily="18" charset="0"/>
              </a:rPr>
              <a:t>* Statistiche Assifact – Dati preliminari al 31 maggio 2021 </a:t>
            </a:r>
          </a:p>
        </p:txBody>
      </p:sp>
      <p:pic>
        <p:nvPicPr>
          <p:cNvPr id="7" name="Immagine 6">
            <a:extLst>
              <a:ext uri="{FF2B5EF4-FFF2-40B4-BE49-F238E27FC236}">
                <a16:creationId xmlns:a16="http://schemas.microsoft.com/office/drawing/2014/main" id="{5A54095D-D8B9-41F8-BDA1-F77A84CEBDC6}"/>
              </a:ext>
            </a:extLst>
          </p:cNvPr>
          <p:cNvPicPr>
            <a:picLocks noChangeAspect="1"/>
          </p:cNvPicPr>
          <p:nvPr/>
        </p:nvPicPr>
        <p:blipFill>
          <a:blip r:embed="rId3"/>
          <a:stretch>
            <a:fillRect/>
          </a:stretch>
        </p:blipFill>
        <p:spPr>
          <a:xfrm>
            <a:off x="143928" y="2604978"/>
            <a:ext cx="3780000" cy="2271028"/>
          </a:xfrm>
          <a:prstGeom prst="rect">
            <a:avLst/>
          </a:prstGeom>
          <a:ln>
            <a:noFill/>
          </a:ln>
        </p:spPr>
      </p:pic>
    </p:spTree>
    <p:extLst>
      <p:ext uri="{BB962C8B-B14F-4D97-AF65-F5344CB8AC3E}">
        <p14:creationId xmlns:p14="http://schemas.microsoft.com/office/powerpoint/2010/main" val="1882735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DC17B48-CAF7-4A86-AF08-7D0006A21E79}"/>
              </a:ext>
            </a:extLst>
          </p:cNvPr>
          <p:cNvPicPr>
            <a:picLocks noChangeAspect="1"/>
          </p:cNvPicPr>
          <p:nvPr/>
        </p:nvPicPr>
        <p:blipFill rotWithShape="1">
          <a:blip r:embed="rId2"/>
          <a:srcRect b="6307"/>
          <a:stretch/>
        </p:blipFill>
        <p:spPr>
          <a:xfrm>
            <a:off x="5688504" y="2548364"/>
            <a:ext cx="3420000" cy="2518177"/>
          </a:xfrm>
          <a:prstGeom prst="rect">
            <a:avLst/>
          </a:prstGeom>
        </p:spPr>
      </p:pic>
      <p:pic>
        <p:nvPicPr>
          <p:cNvPr id="5" name="Immagine 4">
            <a:extLst>
              <a:ext uri="{FF2B5EF4-FFF2-40B4-BE49-F238E27FC236}">
                <a16:creationId xmlns:a16="http://schemas.microsoft.com/office/drawing/2014/main" id="{36CAD66C-CD52-4A0A-9B7D-17D499C7AE38}"/>
              </a:ext>
            </a:extLst>
          </p:cNvPr>
          <p:cNvPicPr>
            <a:picLocks noChangeAspect="1"/>
          </p:cNvPicPr>
          <p:nvPr/>
        </p:nvPicPr>
        <p:blipFill>
          <a:blip r:embed="rId3"/>
          <a:stretch>
            <a:fillRect/>
          </a:stretch>
        </p:blipFill>
        <p:spPr>
          <a:xfrm>
            <a:off x="5724128" y="6946"/>
            <a:ext cx="3420000" cy="2627384"/>
          </a:xfrm>
          <a:prstGeom prst="rect">
            <a:avLst/>
          </a:prstGeom>
        </p:spPr>
      </p:pic>
      <p:sp>
        <p:nvSpPr>
          <p:cNvPr id="2" name="Rettangolo 1">
            <a:extLst>
              <a:ext uri="{FF2B5EF4-FFF2-40B4-BE49-F238E27FC236}">
                <a16:creationId xmlns:a16="http://schemas.microsoft.com/office/drawing/2014/main" id="{56DF04C5-9941-462E-AA25-09BD11D29C98}"/>
              </a:ext>
            </a:extLst>
          </p:cNvPr>
          <p:cNvSpPr/>
          <p:nvPr/>
        </p:nvSpPr>
        <p:spPr>
          <a:xfrm>
            <a:off x="6922610" y="76959"/>
            <a:ext cx="1023037" cy="300082"/>
          </a:xfrm>
          <a:prstGeom prst="rect">
            <a:avLst/>
          </a:prstGeom>
        </p:spPr>
        <p:txBody>
          <a:bodyPr wrap="none">
            <a:spAutoFit/>
          </a:bodyPr>
          <a:lstStyle/>
          <a:p>
            <a:pPr algn="ctr">
              <a:spcAft>
                <a:spcPts val="450"/>
              </a:spcAft>
            </a:pPr>
            <a:r>
              <a:rPr lang="it-IT" sz="1350" dirty="0"/>
              <a:t>Dimensione</a:t>
            </a:r>
          </a:p>
        </p:txBody>
      </p:sp>
      <p:sp>
        <p:nvSpPr>
          <p:cNvPr id="3" name="Rettangolo 2">
            <a:extLst>
              <a:ext uri="{FF2B5EF4-FFF2-40B4-BE49-F238E27FC236}">
                <a16:creationId xmlns:a16="http://schemas.microsoft.com/office/drawing/2014/main" id="{C2B619BF-F87F-4943-A4CB-EEB98D25F0B3}"/>
              </a:ext>
            </a:extLst>
          </p:cNvPr>
          <p:cNvSpPr/>
          <p:nvPr/>
        </p:nvSpPr>
        <p:spPr>
          <a:xfrm>
            <a:off x="6530382" y="2643758"/>
            <a:ext cx="1736245" cy="300082"/>
          </a:xfrm>
          <a:prstGeom prst="rect">
            <a:avLst/>
          </a:prstGeom>
        </p:spPr>
        <p:txBody>
          <a:bodyPr wrap="none">
            <a:spAutoFit/>
          </a:bodyPr>
          <a:lstStyle/>
          <a:p>
            <a:pPr algn="ctr">
              <a:spcAft>
                <a:spcPts val="450"/>
              </a:spcAft>
            </a:pPr>
            <a:r>
              <a:rPr lang="it-IT" sz="1350" dirty="0"/>
              <a:t>Settore Merceologico </a:t>
            </a:r>
          </a:p>
        </p:txBody>
      </p:sp>
      <p:sp>
        <p:nvSpPr>
          <p:cNvPr id="22" name="Rettangolo 21">
            <a:extLst>
              <a:ext uri="{FF2B5EF4-FFF2-40B4-BE49-F238E27FC236}">
                <a16:creationId xmlns:a16="http://schemas.microsoft.com/office/drawing/2014/main" id="{6FE71311-34A8-4DEE-905C-E7F0232AE080}"/>
              </a:ext>
            </a:extLst>
          </p:cNvPr>
          <p:cNvSpPr/>
          <p:nvPr/>
        </p:nvSpPr>
        <p:spPr>
          <a:xfrm>
            <a:off x="308610" y="4515966"/>
            <a:ext cx="3344398" cy="507831"/>
          </a:xfrm>
          <a:prstGeom prst="rect">
            <a:avLst/>
          </a:prstGeom>
          <a:solidFill>
            <a:schemeClr val="bg1"/>
          </a:solidFill>
        </p:spPr>
        <p:txBody>
          <a:bodyPr wrap="square">
            <a:spAutoFit/>
          </a:bodyPr>
          <a:lstStyle/>
          <a:p>
            <a:pPr defTabSz="914378" eaLnBrk="0" fontAlgn="base" hangingPunct="0">
              <a:spcBef>
                <a:spcPct val="0"/>
              </a:spcBef>
              <a:spcAft>
                <a:spcPct val="0"/>
              </a:spcAft>
            </a:pPr>
            <a:r>
              <a:rPr lang="it-IT" altLang="it-IT" sz="900" i="1" dirty="0">
                <a:latin typeface="Calibri" pitchFamily="34" charset="0"/>
                <a:ea typeface="Times New Roman" pitchFamily="18" charset="0"/>
                <a:cs typeface="Times New Roman" pitchFamily="18" charset="0"/>
              </a:rPr>
              <a:t>Fonte: Elaborazione Statistiche </a:t>
            </a:r>
            <a:r>
              <a:rPr lang="it-IT" altLang="it-IT" sz="900" i="1" dirty="0" err="1">
                <a:latin typeface="Calibri" pitchFamily="34" charset="0"/>
                <a:ea typeface="Times New Roman" pitchFamily="18" charset="0"/>
                <a:cs typeface="Times New Roman" pitchFamily="18" charset="0"/>
              </a:rPr>
              <a:t>Assifact</a:t>
            </a:r>
            <a:endParaRPr lang="it-IT" altLang="it-IT" sz="900" i="1" dirty="0">
              <a:latin typeface="Calibri" pitchFamily="34" charset="0"/>
              <a:ea typeface="Times New Roman" pitchFamily="18" charset="0"/>
              <a:cs typeface="Times New Roman" pitchFamily="18" charset="0"/>
            </a:endParaRPr>
          </a:p>
          <a:p>
            <a:pPr defTabSz="914378" eaLnBrk="0" fontAlgn="base" hangingPunct="0">
              <a:spcBef>
                <a:spcPct val="0"/>
              </a:spcBef>
              <a:spcAft>
                <a:spcPct val="0"/>
              </a:spcAft>
            </a:pPr>
            <a:r>
              <a:rPr lang="it-IT" altLang="it-IT" sz="900" i="1" dirty="0">
                <a:latin typeface="Calibri" pitchFamily="34" charset="0"/>
                <a:ea typeface="Times New Roman" pitchFamily="18" charset="0"/>
                <a:cs typeface="Times New Roman" pitchFamily="18" charset="0"/>
              </a:rPr>
              <a:t>Le ripartizioni per dimensione e settore merceologico sono calcolate sul Numero dei cedenti attivi</a:t>
            </a:r>
          </a:p>
        </p:txBody>
      </p:sp>
      <p:sp>
        <p:nvSpPr>
          <p:cNvPr id="24" name="Rettangolo 23">
            <a:extLst>
              <a:ext uri="{FF2B5EF4-FFF2-40B4-BE49-F238E27FC236}">
                <a16:creationId xmlns:a16="http://schemas.microsoft.com/office/drawing/2014/main" id="{207B2721-F9CC-43F7-9BE6-F366FDF76514}"/>
              </a:ext>
            </a:extLst>
          </p:cNvPr>
          <p:cNvSpPr/>
          <p:nvPr/>
        </p:nvSpPr>
        <p:spPr>
          <a:xfrm>
            <a:off x="308610" y="740664"/>
            <a:ext cx="3364396" cy="816102"/>
          </a:xfrm>
          <a:prstGeom prst="rect">
            <a:avLst/>
          </a:prstGeom>
        </p:spPr>
        <p:txBody>
          <a:bodyPr vert="horz" lIns="68580" tIns="34290" rIns="68580" bIns="34290" rtlCol="0" anchor="b">
            <a:noAutofit/>
          </a:bodyPr>
          <a:lstStyle/>
          <a:p>
            <a:pPr>
              <a:lnSpc>
                <a:spcPct val="90000"/>
              </a:lnSpc>
              <a:spcBef>
                <a:spcPct val="0"/>
              </a:spcBef>
              <a:spcAft>
                <a:spcPts val="450"/>
              </a:spcAft>
            </a:pPr>
            <a:r>
              <a:rPr lang="it-IT" sz="2800" b="1" dirty="0">
                <a:solidFill>
                  <a:schemeClr val="accent1"/>
                </a:solidFill>
                <a:latin typeface="+mj-lt"/>
              </a:rPr>
              <a:t>Quasi 33 mila le imprese che si rivolgono al factoring</a:t>
            </a:r>
            <a:endParaRPr lang="en-US" sz="2800" b="1" dirty="0">
              <a:solidFill>
                <a:schemeClr val="accent1"/>
              </a:solidFill>
              <a:latin typeface="+mj-lt"/>
            </a:endParaRPr>
          </a:p>
        </p:txBody>
      </p:sp>
      <p:sp>
        <p:nvSpPr>
          <p:cNvPr id="10" name="Rettangolo 9">
            <a:extLst>
              <a:ext uri="{FF2B5EF4-FFF2-40B4-BE49-F238E27FC236}">
                <a16:creationId xmlns:a16="http://schemas.microsoft.com/office/drawing/2014/main" id="{4ACBC1BF-EC35-4D70-B976-F0D2FFAFF6AD}"/>
              </a:ext>
            </a:extLst>
          </p:cNvPr>
          <p:cNvSpPr/>
          <p:nvPr/>
        </p:nvSpPr>
        <p:spPr>
          <a:xfrm>
            <a:off x="412022" y="2183110"/>
            <a:ext cx="4159978" cy="1828800"/>
          </a:xfrm>
          <a:prstGeom prst="rect">
            <a:avLst/>
          </a:prstGeom>
        </p:spPr>
        <p:txBody>
          <a:bodyPr vert="horz" lIns="68580" tIns="34290" rIns="68580" bIns="34290" rtlCol="0" anchor="t">
            <a:noAutofit/>
          </a:bodyPr>
          <a:lstStyle/>
          <a:p>
            <a:pPr marL="214313"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pc="-11" dirty="0"/>
              <a:t>Sono quasi 33 mila le imprese cedenti attive che hanno fatto ricorso al factoring per la gestione del proprio capitale circolante</a:t>
            </a:r>
          </a:p>
          <a:p>
            <a:pPr marL="214313"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pc="-11" dirty="0"/>
              <a:t>60% PMI</a:t>
            </a:r>
          </a:p>
          <a:p>
            <a:pPr marL="214313"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pc="-11" dirty="0"/>
              <a:t>29% riconducibile al settore manifatturiero</a:t>
            </a:r>
          </a:p>
        </p:txBody>
      </p:sp>
      <p:sp>
        <p:nvSpPr>
          <p:cNvPr id="19" name="Rettangolo 18">
            <a:extLst>
              <a:ext uri="{FF2B5EF4-FFF2-40B4-BE49-F238E27FC236}">
                <a16:creationId xmlns:a16="http://schemas.microsoft.com/office/drawing/2014/main" id="{FF35C3BA-972E-4CC2-B313-1214ADFDD830}"/>
              </a:ext>
            </a:extLst>
          </p:cNvPr>
          <p:cNvSpPr/>
          <p:nvPr/>
        </p:nvSpPr>
        <p:spPr>
          <a:xfrm>
            <a:off x="4788512" y="15758"/>
            <a:ext cx="4392000" cy="2628000"/>
          </a:xfrm>
          <a:custGeom>
            <a:avLst/>
            <a:gdLst>
              <a:gd name="connsiteX0" fmla="*/ 0 w 5641520"/>
              <a:gd name="connsiteY0" fmla="*/ 0 h 3348000"/>
              <a:gd name="connsiteX1" fmla="*/ 5641520 w 5641520"/>
              <a:gd name="connsiteY1" fmla="*/ 0 h 3348000"/>
              <a:gd name="connsiteX2" fmla="*/ 5641520 w 5641520"/>
              <a:gd name="connsiteY2" fmla="*/ 3348000 h 3348000"/>
              <a:gd name="connsiteX3" fmla="*/ 0 w 5641520"/>
              <a:gd name="connsiteY3" fmla="*/ 3348000 h 3348000"/>
              <a:gd name="connsiteX4" fmla="*/ 0 w 5641520"/>
              <a:gd name="connsiteY4" fmla="*/ 0 h 3348000"/>
              <a:gd name="connsiteX0" fmla="*/ 283028 w 5924548"/>
              <a:gd name="connsiteY0" fmla="*/ 0 h 3348000"/>
              <a:gd name="connsiteX1" fmla="*/ 5924548 w 5924548"/>
              <a:gd name="connsiteY1" fmla="*/ 0 h 3348000"/>
              <a:gd name="connsiteX2" fmla="*/ 5924548 w 5924548"/>
              <a:gd name="connsiteY2" fmla="*/ 3348000 h 3348000"/>
              <a:gd name="connsiteX3" fmla="*/ 0 w 5924548"/>
              <a:gd name="connsiteY3" fmla="*/ 3348000 h 3348000"/>
              <a:gd name="connsiteX4" fmla="*/ 283028 w 5924548"/>
              <a:gd name="connsiteY4" fmla="*/ 0 h 3348000"/>
              <a:gd name="connsiteX0" fmla="*/ 337456 w 5978976"/>
              <a:gd name="connsiteY0" fmla="*/ 0 h 3348000"/>
              <a:gd name="connsiteX1" fmla="*/ 5978976 w 5978976"/>
              <a:gd name="connsiteY1" fmla="*/ 0 h 3348000"/>
              <a:gd name="connsiteX2" fmla="*/ 5978976 w 5978976"/>
              <a:gd name="connsiteY2" fmla="*/ 3348000 h 3348000"/>
              <a:gd name="connsiteX3" fmla="*/ 0 w 5978976"/>
              <a:gd name="connsiteY3" fmla="*/ 3348000 h 3348000"/>
              <a:gd name="connsiteX4" fmla="*/ 337456 w 5978976"/>
              <a:gd name="connsiteY4" fmla="*/ 0 h 3348000"/>
              <a:gd name="connsiteX0" fmla="*/ 446313 w 6087833"/>
              <a:gd name="connsiteY0" fmla="*/ 0 h 3348000"/>
              <a:gd name="connsiteX1" fmla="*/ 6087833 w 6087833"/>
              <a:gd name="connsiteY1" fmla="*/ 0 h 3348000"/>
              <a:gd name="connsiteX2" fmla="*/ 6087833 w 6087833"/>
              <a:gd name="connsiteY2" fmla="*/ 3348000 h 3348000"/>
              <a:gd name="connsiteX3" fmla="*/ 0 w 6087833"/>
              <a:gd name="connsiteY3" fmla="*/ 3348000 h 3348000"/>
              <a:gd name="connsiteX4" fmla="*/ 446313 w 6087833"/>
              <a:gd name="connsiteY4" fmla="*/ 0 h 33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7833" h="3348000">
                <a:moveTo>
                  <a:pt x="446313" y="0"/>
                </a:moveTo>
                <a:lnTo>
                  <a:pt x="6087833" y="0"/>
                </a:lnTo>
                <a:lnTo>
                  <a:pt x="6087833" y="3348000"/>
                </a:lnTo>
                <a:lnTo>
                  <a:pt x="0" y="3348000"/>
                </a:lnTo>
                <a:lnTo>
                  <a:pt x="446313" y="0"/>
                </a:lnTo>
                <a:close/>
              </a:path>
            </a:pathLst>
          </a:custGeom>
          <a:solidFill>
            <a:srgbClr val="629DD1">
              <a:lumMod val="20000"/>
              <a:lumOff val="80000"/>
              <a:alpha val="40000"/>
            </a:srgbClr>
          </a:solidFill>
          <a:ln w="12700" cap="flat" cmpd="sng" algn="ctr">
            <a:solidFill>
              <a:srgbClr val="629DD1">
                <a:lumMod val="20000"/>
                <a:lumOff val="80000"/>
              </a:srgbClr>
            </a:solidFill>
            <a:prstDash val="solid"/>
            <a:miter lim="800000"/>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panose="020F0502020204030204"/>
              <a:ea typeface="+mn-ea"/>
              <a:cs typeface="+mn-cs"/>
            </a:endParaRPr>
          </a:p>
        </p:txBody>
      </p:sp>
      <p:sp>
        <p:nvSpPr>
          <p:cNvPr id="20" name="Rettangolo 19">
            <a:extLst>
              <a:ext uri="{FF2B5EF4-FFF2-40B4-BE49-F238E27FC236}">
                <a16:creationId xmlns:a16="http://schemas.microsoft.com/office/drawing/2014/main" id="{7F4F604B-AC48-4921-8EE3-7D20759FBB60}"/>
              </a:ext>
            </a:extLst>
          </p:cNvPr>
          <p:cNvSpPr/>
          <p:nvPr/>
        </p:nvSpPr>
        <p:spPr>
          <a:xfrm>
            <a:off x="4765525" y="2652570"/>
            <a:ext cx="4392000" cy="2462846"/>
          </a:xfrm>
          <a:custGeom>
            <a:avLst/>
            <a:gdLst>
              <a:gd name="connsiteX0" fmla="*/ 0 w 5641520"/>
              <a:gd name="connsiteY0" fmla="*/ 0 h 3492000"/>
              <a:gd name="connsiteX1" fmla="*/ 5641520 w 5641520"/>
              <a:gd name="connsiteY1" fmla="*/ 0 h 3492000"/>
              <a:gd name="connsiteX2" fmla="*/ 5641520 w 5641520"/>
              <a:gd name="connsiteY2" fmla="*/ 3492000 h 3492000"/>
              <a:gd name="connsiteX3" fmla="*/ 0 w 5641520"/>
              <a:gd name="connsiteY3" fmla="*/ 3492000 h 3492000"/>
              <a:gd name="connsiteX4" fmla="*/ 0 w 5641520"/>
              <a:gd name="connsiteY4" fmla="*/ 0 h 3492000"/>
              <a:gd name="connsiteX0" fmla="*/ 0 w 5989863"/>
              <a:gd name="connsiteY0" fmla="*/ 0 h 3492000"/>
              <a:gd name="connsiteX1" fmla="*/ 5989863 w 5989863"/>
              <a:gd name="connsiteY1" fmla="*/ 0 h 3492000"/>
              <a:gd name="connsiteX2" fmla="*/ 5989863 w 5989863"/>
              <a:gd name="connsiteY2" fmla="*/ 3492000 h 3492000"/>
              <a:gd name="connsiteX3" fmla="*/ 348343 w 5989863"/>
              <a:gd name="connsiteY3" fmla="*/ 3492000 h 3492000"/>
              <a:gd name="connsiteX4" fmla="*/ 0 w 5989863"/>
              <a:gd name="connsiteY4" fmla="*/ 0 h 3492000"/>
              <a:gd name="connsiteX0" fmla="*/ 0 w 5989863"/>
              <a:gd name="connsiteY0" fmla="*/ 0 h 3492000"/>
              <a:gd name="connsiteX1" fmla="*/ 5989863 w 5989863"/>
              <a:gd name="connsiteY1" fmla="*/ 0 h 3492000"/>
              <a:gd name="connsiteX2" fmla="*/ 5989863 w 5989863"/>
              <a:gd name="connsiteY2" fmla="*/ 3492000 h 3492000"/>
              <a:gd name="connsiteX3" fmla="*/ 348343 w 5989863"/>
              <a:gd name="connsiteY3" fmla="*/ 3492000 h 3492000"/>
              <a:gd name="connsiteX4" fmla="*/ 0 w 5989863"/>
              <a:gd name="connsiteY4" fmla="*/ 0 h 3492000"/>
              <a:gd name="connsiteX0" fmla="*/ 0 w 6066063"/>
              <a:gd name="connsiteY0" fmla="*/ 0 h 3492000"/>
              <a:gd name="connsiteX1" fmla="*/ 6066063 w 6066063"/>
              <a:gd name="connsiteY1" fmla="*/ 0 h 3492000"/>
              <a:gd name="connsiteX2" fmla="*/ 6066063 w 6066063"/>
              <a:gd name="connsiteY2" fmla="*/ 3492000 h 3492000"/>
              <a:gd name="connsiteX3" fmla="*/ 424543 w 6066063"/>
              <a:gd name="connsiteY3" fmla="*/ 3492000 h 3492000"/>
              <a:gd name="connsiteX4" fmla="*/ 0 w 6066063"/>
              <a:gd name="connsiteY4" fmla="*/ 0 h 3492000"/>
              <a:gd name="connsiteX0" fmla="*/ 0 w 6098720"/>
              <a:gd name="connsiteY0" fmla="*/ 0 h 3492000"/>
              <a:gd name="connsiteX1" fmla="*/ 6098720 w 6098720"/>
              <a:gd name="connsiteY1" fmla="*/ 0 h 3492000"/>
              <a:gd name="connsiteX2" fmla="*/ 6098720 w 6098720"/>
              <a:gd name="connsiteY2" fmla="*/ 3492000 h 3492000"/>
              <a:gd name="connsiteX3" fmla="*/ 457200 w 6098720"/>
              <a:gd name="connsiteY3" fmla="*/ 3492000 h 3492000"/>
              <a:gd name="connsiteX4" fmla="*/ 0 w 6098720"/>
              <a:gd name="connsiteY4" fmla="*/ 0 h 34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8720" h="3492000">
                <a:moveTo>
                  <a:pt x="0" y="0"/>
                </a:moveTo>
                <a:lnTo>
                  <a:pt x="6098720" y="0"/>
                </a:lnTo>
                <a:lnTo>
                  <a:pt x="6098720" y="3492000"/>
                </a:lnTo>
                <a:lnTo>
                  <a:pt x="457200" y="3492000"/>
                </a:lnTo>
                <a:lnTo>
                  <a:pt x="0" y="0"/>
                </a:lnTo>
                <a:close/>
              </a:path>
            </a:pathLst>
          </a:custGeom>
          <a:solidFill>
            <a:srgbClr val="FFFFCC">
              <a:alpha val="40000"/>
            </a:srgbClr>
          </a:solidFill>
          <a:ln w="12700" cap="flat" cmpd="sng" algn="ctr">
            <a:solidFill>
              <a:srgbClr val="FFFFCC"/>
            </a:solidFill>
            <a:prstDash val="solid"/>
            <a:miter lim="800000"/>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panose="020F0502020204030204"/>
              <a:ea typeface="+mn-ea"/>
              <a:cs typeface="+mn-cs"/>
            </a:endParaRPr>
          </a:p>
        </p:txBody>
      </p:sp>
    </p:spTree>
    <p:extLst>
      <p:ext uri="{BB962C8B-B14F-4D97-AF65-F5344CB8AC3E}">
        <p14:creationId xmlns:p14="http://schemas.microsoft.com/office/powerpoint/2010/main" val="1565704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9EB23AEF-24FC-477B-940A-DF12613E2ED4}"/>
              </a:ext>
            </a:extLst>
          </p:cNvPr>
          <p:cNvPicPr>
            <a:picLocks noChangeAspect="1"/>
          </p:cNvPicPr>
          <p:nvPr/>
        </p:nvPicPr>
        <p:blipFill>
          <a:blip r:embed="rId2"/>
          <a:stretch>
            <a:fillRect/>
          </a:stretch>
        </p:blipFill>
        <p:spPr>
          <a:xfrm>
            <a:off x="5239777" y="2571750"/>
            <a:ext cx="3724711" cy="2520000"/>
          </a:xfrm>
          <a:prstGeom prst="rect">
            <a:avLst/>
          </a:prstGeom>
        </p:spPr>
      </p:pic>
      <p:pic>
        <p:nvPicPr>
          <p:cNvPr id="11" name="Immagine 10">
            <a:extLst>
              <a:ext uri="{FF2B5EF4-FFF2-40B4-BE49-F238E27FC236}">
                <a16:creationId xmlns:a16="http://schemas.microsoft.com/office/drawing/2014/main" id="{04489233-C4B3-4916-83DD-AB77B8C571FF}"/>
              </a:ext>
            </a:extLst>
          </p:cNvPr>
          <p:cNvPicPr>
            <a:picLocks noChangeAspect="1"/>
          </p:cNvPicPr>
          <p:nvPr/>
        </p:nvPicPr>
        <p:blipFill>
          <a:blip r:embed="rId3"/>
          <a:stretch>
            <a:fillRect/>
          </a:stretch>
        </p:blipFill>
        <p:spPr>
          <a:xfrm>
            <a:off x="4862296" y="123478"/>
            <a:ext cx="4102192" cy="2520000"/>
          </a:xfrm>
          <a:prstGeom prst="rect">
            <a:avLst/>
          </a:prstGeom>
        </p:spPr>
      </p:pic>
      <p:sp>
        <p:nvSpPr>
          <p:cNvPr id="4" name="Segnaposto numero diapositiva 3"/>
          <p:cNvSpPr>
            <a:spLocks noGrp="1"/>
          </p:cNvSpPr>
          <p:nvPr>
            <p:ph type="sldNum" sz="quarter" idx="12"/>
          </p:nvPr>
        </p:nvSpPr>
        <p:spPr>
          <a:xfrm>
            <a:off x="6777991" y="4767263"/>
            <a:ext cx="2057400" cy="273844"/>
          </a:xfrm>
        </p:spPr>
        <p:txBody>
          <a:bodyPr vert="horz" lIns="68580" tIns="34290" rIns="68580" bIns="34290" rtlCol="0" anchor="ctr">
            <a:normAutofit fontScale="92500" lnSpcReduction="20000"/>
          </a:bodyPr>
          <a:lstStyle/>
          <a:p>
            <a:pPr>
              <a:spcAft>
                <a:spcPts val="450"/>
              </a:spcAft>
              <a:defRPr/>
            </a:pPr>
            <a:fld id="{4E7C5B8D-5CEB-4AD5-96FB-DBCFD474D3E9}" type="slidenum">
              <a:rPr lang="en-US">
                <a:solidFill>
                  <a:schemeClr val="bg1"/>
                </a:solidFill>
                <a:latin typeface="Calibri" panose="020F0502020204030204"/>
              </a:rPr>
              <a:pPr>
                <a:spcAft>
                  <a:spcPts val="450"/>
                </a:spcAft>
                <a:defRPr/>
              </a:pPr>
              <a:t>16</a:t>
            </a:fld>
            <a:endParaRPr lang="en-US">
              <a:solidFill>
                <a:schemeClr val="bg1"/>
              </a:solidFill>
              <a:latin typeface="Calibri" panose="020F0502020204030204"/>
            </a:endParaRPr>
          </a:p>
        </p:txBody>
      </p:sp>
      <p:sp>
        <p:nvSpPr>
          <p:cNvPr id="14" name="Rectangle 5">
            <a:extLst>
              <a:ext uri="{FF2B5EF4-FFF2-40B4-BE49-F238E27FC236}">
                <a16:creationId xmlns:a16="http://schemas.microsoft.com/office/drawing/2014/main" id="{034C9CA3-D000-4B02-B222-81F1D9206179}"/>
              </a:ext>
            </a:extLst>
          </p:cNvPr>
          <p:cNvSpPr>
            <a:spLocks noChangeArrowheads="1"/>
          </p:cNvSpPr>
          <p:nvPr/>
        </p:nvSpPr>
        <p:spPr bwMode="auto">
          <a:xfrm>
            <a:off x="1311676" y="4822882"/>
            <a:ext cx="26832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defTabSz="914378" eaLnBrk="0" fontAlgn="base" hangingPunct="0">
              <a:spcBef>
                <a:spcPct val="0"/>
              </a:spcBef>
              <a:spcAft>
                <a:spcPct val="0"/>
              </a:spcAft>
            </a:pPr>
            <a:r>
              <a:rPr lang="it-IT" altLang="it-IT" sz="1000" i="1" dirty="0">
                <a:latin typeface="Calibri" pitchFamily="34" charset="0"/>
                <a:ea typeface="Times New Roman" pitchFamily="18" charset="0"/>
                <a:cs typeface="Times New Roman" pitchFamily="18" charset="0"/>
              </a:rPr>
              <a:t>Fonte: Assifact. Statistiche al 31 dicembre 2020</a:t>
            </a:r>
          </a:p>
        </p:txBody>
      </p:sp>
      <p:sp>
        <p:nvSpPr>
          <p:cNvPr id="18" name="Rettangolo 17">
            <a:extLst>
              <a:ext uri="{FF2B5EF4-FFF2-40B4-BE49-F238E27FC236}">
                <a16:creationId xmlns:a16="http://schemas.microsoft.com/office/drawing/2014/main" id="{2F64E311-03E1-4031-A6DB-4D5BDE2E5756}"/>
              </a:ext>
            </a:extLst>
          </p:cNvPr>
          <p:cNvSpPr/>
          <p:nvPr/>
        </p:nvSpPr>
        <p:spPr>
          <a:xfrm>
            <a:off x="308610" y="740664"/>
            <a:ext cx="3364396" cy="816102"/>
          </a:xfrm>
          <a:prstGeom prst="rect">
            <a:avLst/>
          </a:prstGeom>
        </p:spPr>
        <p:txBody>
          <a:bodyPr vert="horz" lIns="68580" tIns="34290" rIns="68580" bIns="34290" rtlCol="0" anchor="b">
            <a:noAutofit/>
          </a:bodyPr>
          <a:lstStyle/>
          <a:p>
            <a:pPr>
              <a:lnSpc>
                <a:spcPct val="90000"/>
              </a:lnSpc>
              <a:spcBef>
                <a:spcPct val="0"/>
              </a:spcBef>
              <a:spcAft>
                <a:spcPts val="450"/>
              </a:spcAft>
            </a:pPr>
            <a:r>
              <a:rPr lang="it-IT" sz="2400" b="1" dirty="0">
                <a:solidFill>
                  <a:schemeClr val="accent1"/>
                </a:solidFill>
                <a:latin typeface="+mj-lt"/>
              </a:rPr>
              <a:t>Il settore pubblico continua a rappresentare uno dei principali debitori ceduti</a:t>
            </a:r>
            <a:endParaRPr lang="en-US" sz="2400" b="1" dirty="0">
              <a:solidFill>
                <a:schemeClr val="accent1"/>
              </a:solidFill>
              <a:latin typeface="+mj-lt"/>
            </a:endParaRPr>
          </a:p>
        </p:txBody>
      </p:sp>
      <p:sp>
        <p:nvSpPr>
          <p:cNvPr id="9" name="Rettangolo 8">
            <a:extLst>
              <a:ext uri="{FF2B5EF4-FFF2-40B4-BE49-F238E27FC236}">
                <a16:creationId xmlns:a16="http://schemas.microsoft.com/office/drawing/2014/main" id="{0FA1B1E6-6DCB-41F5-9559-2036E2488161}"/>
              </a:ext>
            </a:extLst>
          </p:cNvPr>
          <p:cNvSpPr/>
          <p:nvPr/>
        </p:nvSpPr>
        <p:spPr>
          <a:xfrm>
            <a:off x="262004" y="1707654"/>
            <a:ext cx="4309996" cy="2881312"/>
          </a:xfrm>
          <a:prstGeom prst="rect">
            <a:avLst/>
          </a:prstGeom>
        </p:spPr>
        <p:txBody>
          <a:bodyPr vert="horz" lIns="68580" tIns="34290" rIns="68580" bIns="34290" rtlCol="0" anchor="t">
            <a:normAutofit fontScale="92500" lnSpcReduction="20000"/>
          </a:bodyPr>
          <a:lstStyle/>
          <a:p>
            <a:pPr marL="214313"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z="1650" spc="-11" dirty="0"/>
              <a:t>Il 56,3% dei crediti in portafoglio al 31 dicembre 2020 è vantato verso imprese private. Il 17,2% è verso la PA. Resto del mondo pari al </a:t>
            </a:r>
            <a:r>
              <a:rPr lang="it-IT" sz="1650" spc="-11"/>
              <a:t>19%.</a:t>
            </a:r>
          </a:p>
          <a:p>
            <a:pPr marL="214313"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z="1650" spc="-11"/>
              <a:t>Il </a:t>
            </a:r>
            <a:r>
              <a:rPr lang="it-IT" sz="1650" spc="-11" dirty="0"/>
              <a:t>settore pubblico rappresenta uno dei principali debitori ceduti:</a:t>
            </a:r>
          </a:p>
          <a:p>
            <a:pPr marL="557213" lvl="1"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z="1650" spc="-11" dirty="0"/>
              <a:t>27,8 mld € il turnover 2020 verso enti pubblici (12,2 % del dato complessivo)</a:t>
            </a:r>
          </a:p>
          <a:p>
            <a:pPr marL="557213" lvl="1"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z="1650" spc="-11" dirty="0"/>
              <a:t>9,2 mld € i crediti in essere al 31 dicembre 2020</a:t>
            </a:r>
          </a:p>
          <a:p>
            <a:pPr marL="557213" lvl="1"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z="1650" spc="-11" dirty="0"/>
              <a:t>42.54% è verso Amministrazioni Centrali</a:t>
            </a:r>
          </a:p>
          <a:p>
            <a:pPr marL="557213" lvl="1"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z="1650" spc="-11" dirty="0"/>
              <a:t>32,32% è verso Enti del Settore Sanitario</a:t>
            </a:r>
          </a:p>
          <a:p>
            <a:pPr marL="557213" lvl="1"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z="1650" spc="-11" dirty="0"/>
              <a:t>21,87% è verso Enti territoriali</a:t>
            </a:r>
          </a:p>
          <a:p>
            <a:pPr marL="557213" lvl="1"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z="1650" spc="-11" dirty="0"/>
              <a:t>43,25% del totale è scaduto di cui il 66% oltre l’anno</a:t>
            </a:r>
          </a:p>
        </p:txBody>
      </p:sp>
      <p:sp>
        <p:nvSpPr>
          <p:cNvPr id="12" name="CasellaDiTesto 11">
            <a:extLst>
              <a:ext uri="{FF2B5EF4-FFF2-40B4-BE49-F238E27FC236}">
                <a16:creationId xmlns:a16="http://schemas.microsoft.com/office/drawing/2014/main" id="{89002A6F-8AEE-419E-94C2-C7904B527D11}"/>
              </a:ext>
            </a:extLst>
          </p:cNvPr>
          <p:cNvSpPr txBox="1"/>
          <p:nvPr/>
        </p:nvSpPr>
        <p:spPr>
          <a:xfrm>
            <a:off x="4860032" y="-20538"/>
            <a:ext cx="4102192" cy="369332"/>
          </a:xfrm>
          <a:prstGeom prst="rect">
            <a:avLst/>
          </a:prstGeom>
          <a:noFill/>
        </p:spPr>
        <p:txBody>
          <a:bodyPr wrap="square">
            <a:spAutoFit/>
          </a:bodyPr>
          <a:lstStyle/>
          <a:p>
            <a:pPr algn="ctr"/>
            <a:r>
              <a:rPr lang="it-IT" dirty="0"/>
              <a:t>Ripartizione per tipologia di ente pubblico</a:t>
            </a:r>
          </a:p>
        </p:txBody>
      </p:sp>
      <p:sp>
        <p:nvSpPr>
          <p:cNvPr id="15" name="CasellaDiTesto 14">
            <a:extLst>
              <a:ext uri="{FF2B5EF4-FFF2-40B4-BE49-F238E27FC236}">
                <a16:creationId xmlns:a16="http://schemas.microsoft.com/office/drawing/2014/main" id="{4366A570-4522-4174-B7FD-4604D052494B}"/>
              </a:ext>
            </a:extLst>
          </p:cNvPr>
          <p:cNvSpPr txBox="1"/>
          <p:nvPr/>
        </p:nvSpPr>
        <p:spPr>
          <a:xfrm>
            <a:off x="6201263" y="2643478"/>
            <a:ext cx="2664296" cy="369332"/>
          </a:xfrm>
          <a:prstGeom prst="rect">
            <a:avLst/>
          </a:prstGeom>
          <a:noFill/>
        </p:spPr>
        <p:txBody>
          <a:bodyPr wrap="square">
            <a:spAutoFit/>
          </a:bodyPr>
          <a:lstStyle/>
          <a:p>
            <a:pPr algn="ctr"/>
            <a:r>
              <a:rPr lang="it-IT" dirty="0"/>
              <a:t>Ripartizione per scadenza</a:t>
            </a:r>
          </a:p>
        </p:txBody>
      </p:sp>
      <p:sp>
        <p:nvSpPr>
          <p:cNvPr id="20" name="CasellaDiTesto 19">
            <a:extLst>
              <a:ext uri="{FF2B5EF4-FFF2-40B4-BE49-F238E27FC236}">
                <a16:creationId xmlns:a16="http://schemas.microsoft.com/office/drawing/2014/main" id="{EE392A64-69C1-4919-ADA4-E1EF56C7275A}"/>
              </a:ext>
            </a:extLst>
          </p:cNvPr>
          <p:cNvSpPr txBox="1"/>
          <p:nvPr/>
        </p:nvSpPr>
        <p:spPr>
          <a:xfrm>
            <a:off x="7693392" y="4961381"/>
            <a:ext cx="1440160" cy="215444"/>
          </a:xfrm>
          <a:prstGeom prst="rect">
            <a:avLst/>
          </a:prstGeom>
          <a:noFill/>
        </p:spPr>
        <p:txBody>
          <a:bodyPr wrap="square">
            <a:spAutoFit/>
          </a:bodyPr>
          <a:lstStyle/>
          <a:p>
            <a:r>
              <a:rPr lang="it-IT" sz="800" dirty="0"/>
              <a:t>(dati in milioni di euro e in %)</a:t>
            </a:r>
          </a:p>
        </p:txBody>
      </p:sp>
      <p:sp>
        <p:nvSpPr>
          <p:cNvPr id="19" name="Rettangolo 18">
            <a:extLst>
              <a:ext uri="{FF2B5EF4-FFF2-40B4-BE49-F238E27FC236}">
                <a16:creationId xmlns:a16="http://schemas.microsoft.com/office/drawing/2014/main" id="{12259AE8-3ABF-493A-AFB3-78F208F5F3B0}"/>
              </a:ext>
            </a:extLst>
          </p:cNvPr>
          <p:cNvSpPr/>
          <p:nvPr/>
        </p:nvSpPr>
        <p:spPr>
          <a:xfrm>
            <a:off x="4450971" y="15758"/>
            <a:ext cx="4680000" cy="2628000"/>
          </a:xfrm>
          <a:custGeom>
            <a:avLst/>
            <a:gdLst>
              <a:gd name="connsiteX0" fmla="*/ 0 w 5641520"/>
              <a:gd name="connsiteY0" fmla="*/ 0 h 3348000"/>
              <a:gd name="connsiteX1" fmla="*/ 5641520 w 5641520"/>
              <a:gd name="connsiteY1" fmla="*/ 0 h 3348000"/>
              <a:gd name="connsiteX2" fmla="*/ 5641520 w 5641520"/>
              <a:gd name="connsiteY2" fmla="*/ 3348000 h 3348000"/>
              <a:gd name="connsiteX3" fmla="*/ 0 w 5641520"/>
              <a:gd name="connsiteY3" fmla="*/ 3348000 h 3348000"/>
              <a:gd name="connsiteX4" fmla="*/ 0 w 5641520"/>
              <a:gd name="connsiteY4" fmla="*/ 0 h 3348000"/>
              <a:gd name="connsiteX0" fmla="*/ 283028 w 5924548"/>
              <a:gd name="connsiteY0" fmla="*/ 0 h 3348000"/>
              <a:gd name="connsiteX1" fmla="*/ 5924548 w 5924548"/>
              <a:gd name="connsiteY1" fmla="*/ 0 h 3348000"/>
              <a:gd name="connsiteX2" fmla="*/ 5924548 w 5924548"/>
              <a:gd name="connsiteY2" fmla="*/ 3348000 h 3348000"/>
              <a:gd name="connsiteX3" fmla="*/ 0 w 5924548"/>
              <a:gd name="connsiteY3" fmla="*/ 3348000 h 3348000"/>
              <a:gd name="connsiteX4" fmla="*/ 283028 w 5924548"/>
              <a:gd name="connsiteY4" fmla="*/ 0 h 3348000"/>
              <a:gd name="connsiteX0" fmla="*/ 337456 w 5978976"/>
              <a:gd name="connsiteY0" fmla="*/ 0 h 3348000"/>
              <a:gd name="connsiteX1" fmla="*/ 5978976 w 5978976"/>
              <a:gd name="connsiteY1" fmla="*/ 0 h 3348000"/>
              <a:gd name="connsiteX2" fmla="*/ 5978976 w 5978976"/>
              <a:gd name="connsiteY2" fmla="*/ 3348000 h 3348000"/>
              <a:gd name="connsiteX3" fmla="*/ 0 w 5978976"/>
              <a:gd name="connsiteY3" fmla="*/ 3348000 h 3348000"/>
              <a:gd name="connsiteX4" fmla="*/ 337456 w 5978976"/>
              <a:gd name="connsiteY4" fmla="*/ 0 h 3348000"/>
              <a:gd name="connsiteX0" fmla="*/ 446313 w 6087833"/>
              <a:gd name="connsiteY0" fmla="*/ 0 h 3348000"/>
              <a:gd name="connsiteX1" fmla="*/ 6087833 w 6087833"/>
              <a:gd name="connsiteY1" fmla="*/ 0 h 3348000"/>
              <a:gd name="connsiteX2" fmla="*/ 6087833 w 6087833"/>
              <a:gd name="connsiteY2" fmla="*/ 3348000 h 3348000"/>
              <a:gd name="connsiteX3" fmla="*/ 0 w 6087833"/>
              <a:gd name="connsiteY3" fmla="*/ 3348000 h 3348000"/>
              <a:gd name="connsiteX4" fmla="*/ 446313 w 6087833"/>
              <a:gd name="connsiteY4" fmla="*/ 0 h 33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7833" h="3348000">
                <a:moveTo>
                  <a:pt x="446313" y="0"/>
                </a:moveTo>
                <a:lnTo>
                  <a:pt x="6087833" y="0"/>
                </a:lnTo>
                <a:lnTo>
                  <a:pt x="6087833" y="3348000"/>
                </a:lnTo>
                <a:lnTo>
                  <a:pt x="0" y="3348000"/>
                </a:lnTo>
                <a:lnTo>
                  <a:pt x="446313" y="0"/>
                </a:lnTo>
                <a:close/>
              </a:path>
            </a:pathLst>
          </a:custGeom>
          <a:solidFill>
            <a:srgbClr val="629DD1">
              <a:lumMod val="20000"/>
              <a:lumOff val="80000"/>
              <a:alpha val="40000"/>
            </a:srgbClr>
          </a:solidFill>
          <a:ln w="12700" cap="flat" cmpd="sng" algn="ctr">
            <a:solidFill>
              <a:srgbClr val="629DD1">
                <a:lumMod val="20000"/>
                <a:lumOff val="80000"/>
              </a:srgbClr>
            </a:solidFill>
            <a:prstDash val="solid"/>
            <a:miter lim="800000"/>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panose="020F0502020204030204"/>
              <a:ea typeface="+mn-ea"/>
              <a:cs typeface="+mn-cs"/>
            </a:endParaRPr>
          </a:p>
        </p:txBody>
      </p:sp>
      <p:sp>
        <p:nvSpPr>
          <p:cNvPr id="21" name="Rettangolo 19">
            <a:extLst>
              <a:ext uri="{FF2B5EF4-FFF2-40B4-BE49-F238E27FC236}">
                <a16:creationId xmlns:a16="http://schemas.microsoft.com/office/drawing/2014/main" id="{EF97BC1C-56D5-4AF4-918A-9DCECAD2D5BC}"/>
              </a:ext>
            </a:extLst>
          </p:cNvPr>
          <p:cNvSpPr/>
          <p:nvPr/>
        </p:nvSpPr>
        <p:spPr>
          <a:xfrm>
            <a:off x="4427984" y="2652570"/>
            <a:ext cx="4680000" cy="2462846"/>
          </a:xfrm>
          <a:custGeom>
            <a:avLst/>
            <a:gdLst>
              <a:gd name="connsiteX0" fmla="*/ 0 w 5641520"/>
              <a:gd name="connsiteY0" fmla="*/ 0 h 3492000"/>
              <a:gd name="connsiteX1" fmla="*/ 5641520 w 5641520"/>
              <a:gd name="connsiteY1" fmla="*/ 0 h 3492000"/>
              <a:gd name="connsiteX2" fmla="*/ 5641520 w 5641520"/>
              <a:gd name="connsiteY2" fmla="*/ 3492000 h 3492000"/>
              <a:gd name="connsiteX3" fmla="*/ 0 w 5641520"/>
              <a:gd name="connsiteY3" fmla="*/ 3492000 h 3492000"/>
              <a:gd name="connsiteX4" fmla="*/ 0 w 5641520"/>
              <a:gd name="connsiteY4" fmla="*/ 0 h 3492000"/>
              <a:gd name="connsiteX0" fmla="*/ 0 w 5989863"/>
              <a:gd name="connsiteY0" fmla="*/ 0 h 3492000"/>
              <a:gd name="connsiteX1" fmla="*/ 5989863 w 5989863"/>
              <a:gd name="connsiteY1" fmla="*/ 0 h 3492000"/>
              <a:gd name="connsiteX2" fmla="*/ 5989863 w 5989863"/>
              <a:gd name="connsiteY2" fmla="*/ 3492000 h 3492000"/>
              <a:gd name="connsiteX3" fmla="*/ 348343 w 5989863"/>
              <a:gd name="connsiteY3" fmla="*/ 3492000 h 3492000"/>
              <a:gd name="connsiteX4" fmla="*/ 0 w 5989863"/>
              <a:gd name="connsiteY4" fmla="*/ 0 h 3492000"/>
              <a:gd name="connsiteX0" fmla="*/ 0 w 5989863"/>
              <a:gd name="connsiteY0" fmla="*/ 0 h 3492000"/>
              <a:gd name="connsiteX1" fmla="*/ 5989863 w 5989863"/>
              <a:gd name="connsiteY1" fmla="*/ 0 h 3492000"/>
              <a:gd name="connsiteX2" fmla="*/ 5989863 w 5989863"/>
              <a:gd name="connsiteY2" fmla="*/ 3492000 h 3492000"/>
              <a:gd name="connsiteX3" fmla="*/ 348343 w 5989863"/>
              <a:gd name="connsiteY3" fmla="*/ 3492000 h 3492000"/>
              <a:gd name="connsiteX4" fmla="*/ 0 w 5989863"/>
              <a:gd name="connsiteY4" fmla="*/ 0 h 3492000"/>
              <a:gd name="connsiteX0" fmla="*/ 0 w 6066063"/>
              <a:gd name="connsiteY0" fmla="*/ 0 h 3492000"/>
              <a:gd name="connsiteX1" fmla="*/ 6066063 w 6066063"/>
              <a:gd name="connsiteY1" fmla="*/ 0 h 3492000"/>
              <a:gd name="connsiteX2" fmla="*/ 6066063 w 6066063"/>
              <a:gd name="connsiteY2" fmla="*/ 3492000 h 3492000"/>
              <a:gd name="connsiteX3" fmla="*/ 424543 w 6066063"/>
              <a:gd name="connsiteY3" fmla="*/ 3492000 h 3492000"/>
              <a:gd name="connsiteX4" fmla="*/ 0 w 6066063"/>
              <a:gd name="connsiteY4" fmla="*/ 0 h 3492000"/>
              <a:gd name="connsiteX0" fmla="*/ 0 w 6098720"/>
              <a:gd name="connsiteY0" fmla="*/ 0 h 3492000"/>
              <a:gd name="connsiteX1" fmla="*/ 6098720 w 6098720"/>
              <a:gd name="connsiteY1" fmla="*/ 0 h 3492000"/>
              <a:gd name="connsiteX2" fmla="*/ 6098720 w 6098720"/>
              <a:gd name="connsiteY2" fmla="*/ 3492000 h 3492000"/>
              <a:gd name="connsiteX3" fmla="*/ 457200 w 6098720"/>
              <a:gd name="connsiteY3" fmla="*/ 3492000 h 3492000"/>
              <a:gd name="connsiteX4" fmla="*/ 0 w 6098720"/>
              <a:gd name="connsiteY4" fmla="*/ 0 h 34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8720" h="3492000">
                <a:moveTo>
                  <a:pt x="0" y="0"/>
                </a:moveTo>
                <a:lnTo>
                  <a:pt x="6098720" y="0"/>
                </a:lnTo>
                <a:lnTo>
                  <a:pt x="6098720" y="3492000"/>
                </a:lnTo>
                <a:lnTo>
                  <a:pt x="457200" y="3492000"/>
                </a:lnTo>
                <a:lnTo>
                  <a:pt x="0" y="0"/>
                </a:lnTo>
                <a:close/>
              </a:path>
            </a:pathLst>
          </a:custGeom>
          <a:solidFill>
            <a:srgbClr val="FFFFCC">
              <a:alpha val="40000"/>
            </a:srgbClr>
          </a:solidFill>
          <a:ln w="12700" cap="flat" cmpd="sng" algn="ctr">
            <a:solidFill>
              <a:srgbClr val="FFFFCC"/>
            </a:solidFill>
            <a:prstDash val="solid"/>
            <a:miter lim="800000"/>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panose="020F0502020204030204"/>
              <a:ea typeface="+mn-ea"/>
              <a:cs typeface="+mn-cs"/>
            </a:endParaRPr>
          </a:p>
        </p:txBody>
      </p:sp>
    </p:spTree>
    <p:extLst>
      <p:ext uri="{BB962C8B-B14F-4D97-AF65-F5344CB8AC3E}">
        <p14:creationId xmlns:p14="http://schemas.microsoft.com/office/powerpoint/2010/main" val="3257104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a:extLst>
              <a:ext uri="{FF2B5EF4-FFF2-40B4-BE49-F238E27FC236}">
                <a16:creationId xmlns:a16="http://schemas.microsoft.com/office/drawing/2014/main" id="{034C9CA3-D000-4B02-B222-81F1D9206179}"/>
              </a:ext>
            </a:extLst>
          </p:cNvPr>
          <p:cNvSpPr>
            <a:spLocks noChangeArrowheads="1"/>
          </p:cNvSpPr>
          <p:nvPr/>
        </p:nvSpPr>
        <p:spPr bwMode="auto">
          <a:xfrm>
            <a:off x="5123415" y="4338387"/>
            <a:ext cx="26832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defTabSz="914378" eaLnBrk="0" fontAlgn="base" hangingPunct="0">
              <a:spcBef>
                <a:spcPct val="0"/>
              </a:spcBef>
              <a:spcAft>
                <a:spcPct val="0"/>
              </a:spcAft>
            </a:pPr>
            <a:r>
              <a:rPr lang="it-IT" altLang="it-IT" sz="1000" i="1" dirty="0">
                <a:latin typeface="Calibri" pitchFamily="34" charset="0"/>
                <a:ea typeface="Times New Roman" pitchFamily="18" charset="0"/>
                <a:cs typeface="Times New Roman" pitchFamily="18" charset="0"/>
              </a:rPr>
              <a:t>Fonte: Assifact. Statistiche al 31 dicembre 2020</a:t>
            </a:r>
          </a:p>
        </p:txBody>
      </p:sp>
      <p:sp>
        <p:nvSpPr>
          <p:cNvPr id="18" name="Rettangolo 17">
            <a:extLst>
              <a:ext uri="{FF2B5EF4-FFF2-40B4-BE49-F238E27FC236}">
                <a16:creationId xmlns:a16="http://schemas.microsoft.com/office/drawing/2014/main" id="{2F64E311-03E1-4031-A6DB-4D5BDE2E5756}"/>
              </a:ext>
            </a:extLst>
          </p:cNvPr>
          <p:cNvSpPr/>
          <p:nvPr/>
        </p:nvSpPr>
        <p:spPr>
          <a:xfrm>
            <a:off x="308610" y="740664"/>
            <a:ext cx="4392000" cy="816102"/>
          </a:xfrm>
          <a:prstGeom prst="rect">
            <a:avLst/>
          </a:prstGeom>
        </p:spPr>
        <p:txBody>
          <a:bodyPr vert="horz" lIns="68580" tIns="34290" rIns="68580" bIns="34290" rtlCol="0" anchor="b">
            <a:noAutofit/>
          </a:bodyPr>
          <a:lstStyle/>
          <a:p>
            <a:pPr>
              <a:lnSpc>
                <a:spcPct val="90000"/>
              </a:lnSpc>
              <a:spcBef>
                <a:spcPct val="0"/>
              </a:spcBef>
              <a:spcAft>
                <a:spcPts val="450"/>
              </a:spcAft>
            </a:pPr>
            <a:r>
              <a:rPr lang="it-IT" sz="2800" b="1" dirty="0">
                <a:solidFill>
                  <a:schemeClr val="accent1"/>
                </a:solidFill>
                <a:latin typeface="+mj-lt"/>
              </a:rPr>
              <a:t>La qualità del credito rimane un fattore distintivo dell’attività di factoring</a:t>
            </a:r>
          </a:p>
        </p:txBody>
      </p:sp>
      <p:sp>
        <p:nvSpPr>
          <p:cNvPr id="6" name="Rettangolo 5">
            <a:extLst>
              <a:ext uri="{FF2B5EF4-FFF2-40B4-BE49-F238E27FC236}">
                <a16:creationId xmlns:a16="http://schemas.microsoft.com/office/drawing/2014/main" id="{491192B3-0254-4049-840F-EFDFA9F22C92}"/>
              </a:ext>
            </a:extLst>
          </p:cNvPr>
          <p:cNvSpPr/>
          <p:nvPr/>
        </p:nvSpPr>
        <p:spPr>
          <a:xfrm>
            <a:off x="5284941" y="888944"/>
            <a:ext cx="2554033" cy="461665"/>
          </a:xfrm>
          <a:prstGeom prst="rect">
            <a:avLst/>
          </a:prstGeom>
        </p:spPr>
        <p:txBody>
          <a:bodyPr wrap="none">
            <a:spAutoFit/>
          </a:bodyPr>
          <a:lstStyle/>
          <a:p>
            <a:r>
              <a:rPr lang="it-IT" sz="2400" b="1" dirty="0"/>
              <a:t>Qualità del credito</a:t>
            </a:r>
          </a:p>
        </p:txBody>
      </p:sp>
      <p:sp>
        <p:nvSpPr>
          <p:cNvPr id="9" name="Rettangolo 8">
            <a:extLst>
              <a:ext uri="{FF2B5EF4-FFF2-40B4-BE49-F238E27FC236}">
                <a16:creationId xmlns:a16="http://schemas.microsoft.com/office/drawing/2014/main" id="{26DACF0C-CF5A-4C78-A355-70FF136D6DCF}"/>
              </a:ext>
            </a:extLst>
          </p:cNvPr>
          <p:cNvSpPr/>
          <p:nvPr/>
        </p:nvSpPr>
        <p:spPr>
          <a:xfrm>
            <a:off x="188442" y="1726135"/>
            <a:ext cx="3934116" cy="3077863"/>
          </a:xfrm>
          <a:prstGeom prst="rect">
            <a:avLst/>
          </a:prstGeom>
        </p:spPr>
        <p:txBody>
          <a:bodyPr vert="horz" lIns="68580" tIns="34290" rIns="68580" bIns="34290" rtlCol="0" anchor="t">
            <a:normAutofit fontScale="92500" lnSpcReduction="10000"/>
          </a:bodyPr>
          <a:lstStyle/>
          <a:p>
            <a:pPr marL="214313"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z="1600" spc="-11" dirty="0"/>
              <a:t>Le </a:t>
            </a:r>
            <a:r>
              <a:rPr lang="it-IT" b="1" spc="-11" dirty="0"/>
              <a:t>esposizioni deteriorate</a:t>
            </a:r>
            <a:r>
              <a:rPr lang="it-IT" sz="1600" spc="-11" dirty="0"/>
              <a:t> al 31 dicembre 2020 si riducono al </a:t>
            </a:r>
            <a:r>
              <a:rPr lang="it-IT" b="1" spc="-11" dirty="0"/>
              <a:t>4,05%</a:t>
            </a:r>
            <a:r>
              <a:rPr lang="it-IT" sz="1600" spc="-11" dirty="0"/>
              <a:t> rispetto al totale delle esposizioni lorde, mantenendosi comunque su livelli più bassi del settore bancario (</a:t>
            </a:r>
            <a:r>
              <a:rPr lang="it-IT" sz="1600" b="1" spc="-11" dirty="0"/>
              <a:t>4,4%)</a:t>
            </a:r>
            <a:r>
              <a:rPr lang="it-IT" sz="1600" spc="-11" dirty="0"/>
              <a:t> favorito dalle misure straordinarie di sostegno alla liquidità </a:t>
            </a:r>
          </a:p>
          <a:p>
            <a:pPr marL="214313" indent="-214313">
              <a:lnSpc>
                <a:spcPct val="90000"/>
              </a:lnSpc>
              <a:spcAft>
                <a:spcPts val="450"/>
              </a:spcAft>
              <a:buFont typeface="Arial" panose="020B0604020202020204" pitchFamily="34" charset="0"/>
              <a:buChar char="•"/>
              <a:tabLst>
                <a:tab pos="257175" algn="l"/>
                <a:tab pos="1028700" algn="l"/>
                <a:tab pos="1371600" algn="l"/>
                <a:tab pos="1714500" algn="l"/>
                <a:tab pos="2057400" algn="l"/>
                <a:tab pos="2400300" algn="l"/>
                <a:tab pos="2743200" algn="l"/>
                <a:tab pos="3086100" algn="l"/>
                <a:tab pos="3429000" algn="l"/>
                <a:tab pos="3771900" algn="l"/>
                <a:tab pos="4114800" algn="l"/>
              </a:tabLst>
            </a:pPr>
            <a:r>
              <a:rPr lang="it-IT" sz="1600" spc="-11" dirty="0"/>
              <a:t>L’incidenza delle </a:t>
            </a:r>
            <a:r>
              <a:rPr lang="it-IT" sz="2000" b="1" spc="-11" dirty="0"/>
              <a:t>sofferenze</a:t>
            </a:r>
            <a:r>
              <a:rPr lang="it-IT" sz="1600" spc="-11" dirty="0"/>
              <a:t>, pari all’</a:t>
            </a:r>
            <a:r>
              <a:rPr lang="it-IT" sz="2000" b="1" spc="-11" dirty="0"/>
              <a:t>1,79%</a:t>
            </a:r>
            <a:r>
              <a:rPr lang="it-IT" sz="1600" spc="-11" dirty="0"/>
              <a:t> sul totale delle esposizioni per factoring, si colloca sui </a:t>
            </a:r>
            <a:r>
              <a:rPr lang="it-IT" sz="2000" b="1" spc="-11" dirty="0"/>
              <a:t>livelli minimi degli ultimi anni</a:t>
            </a:r>
            <a:r>
              <a:rPr lang="it-IT" sz="1600" spc="-11" dirty="0"/>
              <a:t>, in ulteriore calo rispetto all’anno precedente e su livelli ben più contenuti nel confronto con l’attività bancaria nel suo complesso che registra sofferenze  pari al </a:t>
            </a:r>
            <a:r>
              <a:rPr lang="it-IT" sz="1600" b="1" spc="-11" dirty="0"/>
              <a:t>2%</a:t>
            </a:r>
            <a:r>
              <a:rPr lang="it-IT" sz="1600" spc="-11" dirty="0"/>
              <a:t>  dei crediti</a:t>
            </a:r>
          </a:p>
        </p:txBody>
      </p:sp>
      <p:pic>
        <p:nvPicPr>
          <p:cNvPr id="8" name="Immagine 7">
            <a:extLst>
              <a:ext uri="{FF2B5EF4-FFF2-40B4-BE49-F238E27FC236}">
                <a16:creationId xmlns:a16="http://schemas.microsoft.com/office/drawing/2014/main" id="{ADA4EB8F-42DF-4D60-B0E5-8048811B0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957" y="1411685"/>
            <a:ext cx="4392000" cy="2381207"/>
          </a:xfrm>
          <a:prstGeom prst="rect">
            <a:avLst/>
          </a:prstGeom>
        </p:spPr>
      </p:pic>
      <p:sp>
        <p:nvSpPr>
          <p:cNvPr id="10" name="Freccia a pentagono 9">
            <a:extLst>
              <a:ext uri="{FF2B5EF4-FFF2-40B4-BE49-F238E27FC236}">
                <a16:creationId xmlns:a16="http://schemas.microsoft.com/office/drawing/2014/main" id="{3FFED55C-EA0C-4B07-838E-BB79BF62535E}"/>
              </a:ext>
            </a:extLst>
          </p:cNvPr>
          <p:cNvSpPr/>
          <p:nvPr/>
        </p:nvSpPr>
        <p:spPr>
          <a:xfrm flipH="1">
            <a:off x="3708504" y="-20538"/>
            <a:ext cx="5400000" cy="5112000"/>
          </a:xfrm>
          <a:prstGeom prst="homePlate">
            <a:avLst>
              <a:gd name="adj" fmla="val 13396"/>
            </a:avLst>
          </a:prstGeom>
          <a:solidFill>
            <a:schemeClr val="accent2">
              <a:lumMod val="20000"/>
              <a:lumOff val="80000"/>
              <a:alpha val="40000"/>
            </a:schemeClr>
          </a:solidFill>
          <a:ln>
            <a:solidFill>
              <a:schemeClr val="accent2">
                <a:lumMod val="20000"/>
                <a:lumOff val="8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Tree>
    <p:extLst>
      <p:ext uri="{BB962C8B-B14F-4D97-AF65-F5344CB8AC3E}">
        <p14:creationId xmlns:p14="http://schemas.microsoft.com/office/powerpoint/2010/main" val="3181640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91264" cy="857250"/>
          </a:xfrm>
        </p:spPr>
        <p:txBody>
          <a:bodyPr/>
          <a:lstStyle/>
          <a:p>
            <a:r>
              <a:rPr lang="it-IT" sz="2400" dirty="0"/>
              <a:t>Anche il confronto con gli altri intermediari creditizi non bancari evidenzia una minore incidenza dei crediti deteriorati nel factoring</a:t>
            </a:r>
          </a:p>
        </p:txBody>
      </p:sp>
      <p:pic>
        <p:nvPicPr>
          <p:cNvPr id="1026" name="Immagine 1">
            <a:extLst>
              <a:ext uri="{FF2B5EF4-FFF2-40B4-BE49-F238E27FC236}">
                <a16:creationId xmlns:a16="http://schemas.microsoft.com/office/drawing/2014/main" id="{565E9F42-7431-4D0B-9FD7-4840D18C5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88" y="1275606"/>
            <a:ext cx="8784000" cy="29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3059832" y="4659982"/>
            <a:ext cx="2751704" cy="230832"/>
          </a:xfrm>
          <a:prstGeom prst="rect">
            <a:avLst/>
          </a:prstGeom>
          <a:noFill/>
        </p:spPr>
        <p:txBody>
          <a:bodyPr wrap="square" rtlCol="0">
            <a:spAutoFit/>
          </a:bodyPr>
          <a:lstStyle/>
          <a:p>
            <a:pPr algn="ctr"/>
            <a:r>
              <a:rPr lang="en-US" sz="900" i="1" dirty="0">
                <a:solidFill>
                  <a:srgbClr val="0070C0"/>
                </a:solidFill>
                <a:latin typeface="+mj-lt"/>
              </a:rPr>
              <a:t>Fonte: </a:t>
            </a:r>
            <a:r>
              <a:rPr lang="it-IT" sz="900" i="1" dirty="0">
                <a:solidFill>
                  <a:srgbClr val="0070C0"/>
                </a:solidFill>
                <a:latin typeface="+mj-lt"/>
              </a:rPr>
              <a:t>Relazione Annuale Banca d’Italia</a:t>
            </a:r>
            <a:endParaRPr lang="en-US" sz="900" i="1" dirty="0">
              <a:solidFill>
                <a:srgbClr val="0070C0"/>
              </a:solidFill>
              <a:latin typeface="+mj-lt"/>
            </a:endParaRPr>
          </a:p>
        </p:txBody>
      </p:sp>
      <p:pic>
        <p:nvPicPr>
          <p:cNvPr id="7" name="Elemento grafico 6" descr="Lente di ingrandimento con riempimento a tinta unita">
            <a:extLst>
              <a:ext uri="{FF2B5EF4-FFF2-40B4-BE49-F238E27FC236}">
                <a16:creationId xmlns:a16="http://schemas.microsoft.com/office/drawing/2014/main" id="{95C52642-60D1-44C9-AC82-F8635EE75F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0136" y="2859926"/>
            <a:ext cx="1296000" cy="1296000"/>
          </a:xfrm>
          <a:prstGeom prst="rect">
            <a:avLst/>
          </a:prstGeom>
        </p:spPr>
      </p:pic>
    </p:spTree>
    <p:extLst>
      <p:ext uri="{BB962C8B-B14F-4D97-AF65-F5344CB8AC3E}">
        <p14:creationId xmlns:p14="http://schemas.microsoft.com/office/powerpoint/2010/main" val="1725843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freccia&#10;&#10;Descrizione generata automaticamente">
            <a:extLst>
              <a:ext uri="{FF2B5EF4-FFF2-40B4-BE49-F238E27FC236}">
                <a16:creationId xmlns:a16="http://schemas.microsoft.com/office/drawing/2014/main" id="{85A8DEA8-46B0-4F8A-8C0E-F40BD0CCF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5" y="-2250"/>
            <a:ext cx="9084690" cy="5148000"/>
          </a:xfrm>
          <a:prstGeom prst="rect">
            <a:avLst/>
          </a:prstGeom>
        </p:spPr>
      </p:pic>
      <p:sp>
        <p:nvSpPr>
          <p:cNvPr id="4" name="Rectangle 4"/>
          <p:cNvSpPr>
            <a:spLocks noChangeArrowheads="1"/>
          </p:cNvSpPr>
          <p:nvPr/>
        </p:nvSpPr>
        <p:spPr bwMode="auto">
          <a:xfrm>
            <a:off x="0" y="2915401"/>
            <a:ext cx="157437" cy="35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925" tIns="38963" rIns="77925" bIns="38963" numCol="1" anchor="ctr" anchorCtr="0" compatLnSpc="1">
            <a:prstTxWarp prst="textNoShape">
              <a:avLst/>
            </a:prstTxWarp>
            <a:spAutoFit/>
          </a:bodyPr>
          <a:lstStyle/>
          <a:p>
            <a:endParaRPr lang="it-IT"/>
          </a:p>
        </p:txBody>
      </p:sp>
      <p:sp>
        <p:nvSpPr>
          <p:cNvPr id="15" name="Titolo 1">
            <a:extLst>
              <a:ext uri="{FF2B5EF4-FFF2-40B4-BE49-F238E27FC236}">
                <a16:creationId xmlns:a16="http://schemas.microsoft.com/office/drawing/2014/main" id="{46EBD557-3B07-444A-BBAE-D2670E661148}"/>
              </a:ext>
            </a:extLst>
          </p:cNvPr>
          <p:cNvSpPr>
            <a:spLocks noGrp="1"/>
          </p:cNvSpPr>
          <p:nvPr>
            <p:ph type="title"/>
          </p:nvPr>
        </p:nvSpPr>
        <p:spPr>
          <a:xfrm>
            <a:off x="297969" y="1498476"/>
            <a:ext cx="4850095" cy="857250"/>
          </a:xfrm>
        </p:spPr>
        <p:txBody>
          <a:bodyPr/>
          <a:lstStyle/>
          <a:p>
            <a:r>
              <a:rPr lang="it-IT" sz="2400" dirty="0">
                <a:solidFill>
                  <a:schemeClr val="tx2"/>
                </a:solidFill>
              </a:rPr>
              <a:t>L’assetto finanziario delle imprese evidenzia ulteriore spazio di intervento per il factoring, strumento ideale per la gestione del capitale circolante e per cogliere e valorizzare i segnali di ripresa, affiancando le imprese nel processo di crescita, innovazione, digitalizzazione e transizione ecologica</a:t>
            </a:r>
          </a:p>
        </p:txBody>
      </p:sp>
      <p:sp>
        <p:nvSpPr>
          <p:cNvPr id="16" name="Rettangolo 15">
            <a:extLst>
              <a:ext uri="{FF2B5EF4-FFF2-40B4-BE49-F238E27FC236}">
                <a16:creationId xmlns:a16="http://schemas.microsoft.com/office/drawing/2014/main" id="{9B00EC21-54F9-4F50-BE5E-A1372F4A0039}"/>
              </a:ext>
            </a:extLst>
          </p:cNvPr>
          <p:cNvSpPr/>
          <p:nvPr/>
        </p:nvSpPr>
        <p:spPr>
          <a:xfrm flipH="1">
            <a:off x="4932040" y="2787774"/>
            <a:ext cx="4104456" cy="2294678"/>
          </a:xfrm>
          <a:prstGeom prst="rect">
            <a:avLst/>
          </a:prstGeom>
        </p:spPr>
        <p:txBody>
          <a:bodyPr wrap="square" lIns="77925" tIns="38963" rIns="77925" bIns="38963">
            <a:spAutoFit/>
          </a:bodyPr>
          <a:lstStyle/>
          <a:p>
            <a:pPr algn="r"/>
            <a:r>
              <a:rPr lang="it-IT" sz="2400" dirty="0">
                <a:solidFill>
                  <a:schemeClr val="bg1"/>
                </a:solidFill>
              </a:rPr>
              <a:t>È necessario però un contesto normativo che non penalizzi il settore, stante la sua bassa rischiosità,  e faciliti la cessione dei crediti, dando così impulso all’azione di rilancio</a:t>
            </a:r>
          </a:p>
        </p:txBody>
      </p:sp>
    </p:spTree>
    <p:extLst>
      <p:ext uri="{BB962C8B-B14F-4D97-AF65-F5344CB8AC3E}">
        <p14:creationId xmlns:p14="http://schemas.microsoft.com/office/powerpoint/2010/main" val="286162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Agenda</a:t>
            </a:r>
          </a:p>
        </p:txBody>
      </p:sp>
      <p:sp>
        <p:nvSpPr>
          <p:cNvPr id="3" name="Segnaposto contenuto 2"/>
          <p:cNvSpPr>
            <a:spLocks noGrp="1"/>
          </p:cNvSpPr>
          <p:nvPr>
            <p:ph idx="4294967295"/>
          </p:nvPr>
        </p:nvSpPr>
        <p:spPr>
          <a:xfrm>
            <a:off x="630000" y="1524187"/>
            <a:ext cx="7884000" cy="2487723"/>
          </a:xfrm>
        </p:spPr>
        <p:txBody>
          <a:bodyPr/>
          <a:lstStyle/>
          <a:p>
            <a:r>
              <a:rPr lang="it-IT" dirty="0"/>
              <a:t>Le condizioni di contesto</a:t>
            </a:r>
          </a:p>
          <a:p>
            <a:r>
              <a:rPr lang="it-IT" dirty="0"/>
              <a:t>Il mercato del factoring internazionale e domestico</a:t>
            </a:r>
          </a:p>
          <a:p>
            <a:r>
              <a:rPr lang="it-IT" dirty="0"/>
              <a:t>L’attività associativa</a:t>
            </a:r>
          </a:p>
        </p:txBody>
      </p:sp>
    </p:spTree>
    <p:extLst>
      <p:ext uri="{BB962C8B-B14F-4D97-AF65-F5344CB8AC3E}">
        <p14:creationId xmlns:p14="http://schemas.microsoft.com/office/powerpoint/2010/main" val="1918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3478"/>
            <a:ext cx="8579296" cy="709587"/>
          </a:xfrm>
        </p:spPr>
        <p:txBody>
          <a:bodyPr/>
          <a:lstStyle/>
          <a:p>
            <a:r>
              <a:rPr lang="it-IT" sz="2800" dirty="0"/>
              <a:t>L’azione dell’Associazione è proseguita senza interruzioni e con grande intensità nel 2020</a:t>
            </a:r>
          </a:p>
        </p:txBody>
      </p:sp>
      <p:sp>
        <p:nvSpPr>
          <p:cNvPr id="26" name="CasellaDiTesto 25">
            <a:extLst>
              <a:ext uri="{FF2B5EF4-FFF2-40B4-BE49-F238E27FC236}">
                <a16:creationId xmlns:a16="http://schemas.microsoft.com/office/drawing/2014/main" id="{7AEE245A-9702-4242-BF60-294A0D63789D}"/>
              </a:ext>
            </a:extLst>
          </p:cNvPr>
          <p:cNvSpPr txBox="1"/>
          <p:nvPr/>
        </p:nvSpPr>
        <p:spPr>
          <a:xfrm>
            <a:off x="457200" y="874330"/>
            <a:ext cx="8507288" cy="3785652"/>
          </a:xfrm>
          <a:prstGeom prst="rect">
            <a:avLst/>
          </a:prstGeom>
          <a:noFill/>
        </p:spPr>
        <p:txBody>
          <a:bodyPr wrap="square">
            <a:spAutoFit/>
          </a:bodyPr>
          <a:lstStyle/>
          <a:p>
            <a:pPr marL="285750" indent="-285750">
              <a:buFont typeface="Arial" panose="020B0604020202020204" pitchFamily="34" charset="0"/>
              <a:buChar char="•"/>
            </a:pPr>
            <a:r>
              <a:rPr lang="it-IT" sz="2000" dirty="0"/>
              <a:t>monitoraggio dei principali cambiamenti normativi e di mercato;</a:t>
            </a:r>
          </a:p>
          <a:p>
            <a:pPr marL="285750" indent="-285750">
              <a:buFont typeface="Arial" panose="020B0604020202020204" pitchFamily="34" charset="0"/>
              <a:buChar char="•"/>
            </a:pPr>
            <a:r>
              <a:rPr lang="it-IT" sz="2000" dirty="0"/>
              <a:t>formulazione di pareri, proposte ed emendamenti alle normative (si ricordano in particolare i pareri forniti sulla new </a:t>
            </a:r>
            <a:r>
              <a:rPr lang="it-IT" sz="2000" dirty="0" err="1"/>
              <a:t>dod</a:t>
            </a:r>
            <a:r>
              <a:rPr lang="it-IT" sz="2000" dirty="0"/>
              <a:t> e sul </a:t>
            </a:r>
            <a:r>
              <a:rPr lang="it-IT" sz="2000" dirty="0" err="1"/>
              <a:t>loan</a:t>
            </a:r>
            <a:r>
              <a:rPr lang="it-IT" sz="2000" dirty="0"/>
              <a:t> </a:t>
            </a:r>
            <a:r>
              <a:rPr lang="it-IT" sz="2000" dirty="0" err="1"/>
              <a:t>origination</a:t>
            </a:r>
            <a:r>
              <a:rPr lang="it-IT" sz="2000" dirty="0"/>
              <a:t> and monitoring);</a:t>
            </a:r>
          </a:p>
          <a:p>
            <a:pPr marL="285750" indent="-285750">
              <a:buFont typeface="Arial" panose="020B0604020202020204" pitchFamily="34" charset="0"/>
              <a:buChar char="•"/>
            </a:pPr>
            <a:r>
              <a:rPr lang="it-IT" sz="2000" dirty="0"/>
              <a:t>analisi delle nuove norme e conseguenti impatti per il settore del factoring; stretta collaborazione con l’EUF nella quale </a:t>
            </a:r>
            <a:r>
              <a:rPr lang="it-IT" sz="2000" dirty="0" err="1"/>
              <a:t>Assifact</a:t>
            </a:r>
            <a:r>
              <a:rPr lang="it-IT" sz="2000" dirty="0"/>
              <a:t> gioca un ruolo importante negli aspetti di rischio prudenziale, intensificazione della collaborazione con le istituzioni protagoniste e/o coinvolte nei cambiamenti;</a:t>
            </a:r>
          </a:p>
          <a:p>
            <a:pPr marL="285750" indent="-285750">
              <a:buFont typeface="Arial" panose="020B0604020202020204" pitchFamily="34" charset="0"/>
              <a:buChar char="•"/>
            </a:pPr>
            <a:r>
              <a:rPr lang="it-IT" sz="2000" dirty="0"/>
              <a:t>potenziamento e rinnovo dell’azione di comunicazione per una maggiore e più approfondita conoscenza del factoring,</a:t>
            </a:r>
          </a:p>
          <a:p>
            <a:pPr marL="285750" indent="-285750">
              <a:buFont typeface="Arial" panose="020B0604020202020204" pitchFamily="34" charset="0"/>
              <a:buChar char="•"/>
            </a:pPr>
            <a:r>
              <a:rPr lang="it-IT" sz="2000" dirty="0"/>
              <a:t>supporto agli Associati, in particolare nella impegnativa attività di recepimento ed implementazione della nuova normativa.</a:t>
            </a:r>
          </a:p>
        </p:txBody>
      </p:sp>
    </p:spTree>
    <p:extLst>
      <p:ext uri="{BB962C8B-B14F-4D97-AF65-F5344CB8AC3E}">
        <p14:creationId xmlns:p14="http://schemas.microsoft.com/office/powerpoint/2010/main" val="1358347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egnaposto contenuto 2"/>
          <p:cNvSpPr>
            <a:spLocks noGrp="1"/>
          </p:cNvSpPr>
          <p:nvPr>
            <p:ph idx="4294967295"/>
          </p:nvPr>
        </p:nvSpPr>
        <p:spPr>
          <a:xfrm>
            <a:off x="4860032" y="1049089"/>
            <a:ext cx="4158343" cy="3877985"/>
          </a:xfrm>
          <a:noFill/>
        </p:spPr>
        <p:txBody>
          <a:bodyPr wrap="square" numCol="1">
            <a:spAutoFit/>
          </a:bodyPr>
          <a:lstStyle/>
          <a:p>
            <a:pPr marL="151521" indent="-151521" algn="r">
              <a:spcBef>
                <a:spcPts val="511"/>
              </a:spcBef>
              <a:buClr>
                <a:srgbClr val="00B050"/>
              </a:buClr>
              <a:buSzPct val="110000"/>
              <a:buFont typeface="Wingdings" panose="05000000000000000000" pitchFamily="2" charset="2"/>
              <a:buChar char="ü"/>
            </a:pPr>
            <a:r>
              <a:rPr lang="it-IT" sz="1400" i="1" dirty="0">
                <a:solidFill>
                  <a:srgbClr val="000000"/>
                </a:solidFill>
              </a:rPr>
              <a:t>Analisi Decreti </a:t>
            </a:r>
            <a:r>
              <a:rPr lang="it-IT" sz="1400" i="1" dirty="0" err="1">
                <a:solidFill>
                  <a:srgbClr val="000000"/>
                </a:solidFill>
              </a:rPr>
              <a:t>Covid</a:t>
            </a:r>
            <a:r>
              <a:rPr lang="it-IT" sz="1400" i="1" dirty="0">
                <a:solidFill>
                  <a:srgbClr val="000000"/>
                </a:solidFill>
              </a:rPr>
              <a:t> e proposte di emendamento</a:t>
            </a:r>
          </a:p>
          <a:p>
            <a:pPr marL="151521" indent="-151521" algn="r">
              <a:spcBef>
                <a:spcPts val="511"/>
              </a:spcBef>
              <a:buClr>
                <a:srgbClr val="00B050"/>
              </a:buClr>
              <a:buSzPct val="110000"/>
              <a:buFont typeface="Wingdings" panose="05000000000000000000" pitchFamily="2" charset="2"/>
              <a:buChar char="ü"/>
            </a:pPr>
            <a:r>
              <a:rPr lang="it-IT" sz="1400" i="1" dirty="0">
                <a:solidFill>
                  <a:srgbClr val="000000"/>
                </a:solidFill>
              </a:rPr>
              <a:t>Normativa bilancio banche e intermediari</a:t>
            </a:r>
          </a:p>
          <a:p>
            <a:pPr marL="151521" indent="-151521" algn="r">
              <a:spcBef>
                <a:spcPts val="511"/>
              </a:spcBef>
              <a:buClr>
                <a:srgbClr val="00B050"/>
              </a:buClr>
              <a:buSzPct val="110000"/>
              <a:buFont typeface="Wingdings" panose="05000000000000000000" pitchFamily="2" charset="2"/>
              <a:buChar char="ü"/>
            </a:pPr>
            <a:r>
              <a:rPr lang="it-IT" sz="1400" i="1" dirty="0">
                <a:solidFill>
                  <a:srgbClr val="000000"/>
                </a:solidFill>
              </a:rPr>
              <a:t>IFRS Reverse Factoring</a:t>
            </a:r>
          </a:p>
          <a:p>
            <a:pPr marL="151521" indent="-151521" algn="r">
              <a:spcBef>
                <a:spcPts val="511"/>
              </a:spcBef>
              <a:buClr>
                <a:srgbClr val="00B050"/>
              </a:buClr>
              <a:buSzPct val="110000"/>
              <a:buFont typeface="Wingdings" panose="05000000000000000000" pitchFamily="2" charset="2"/>
              <a:buChar char="ü"/>
            </a:pPr>
            <a:r>
              <a:rPr lang="it-IT" sz="1400" i="1" dirty="0">
                <a:solidFill>
                  <a:srgbClr val="000000"/>
                </a:solidFill>
              </a:rPr>
              <a:t>Usura</a:t>
            </a:r>
          </a:p>
          <a:p>
            <a:pPr marL="151521" indent="-151521" algn="r">
              <a:spcBef>
                <a:spcPts val="511"/>
              </a:spcBef>
              <a:buClr>
                <a:srgbClr val="00B050"/>
              </a:buClr>
              <a:buSzPct val="110000"/>
              <a:buFont typeface="Wingdings" panose="05000000000000000000" pitchFamily="2" charset="2"/>
              <a:buChar char="ü"/>
            </a:pPr>
            <a:r>
              <a:rPr lang="it-IT" sz="1400" i="1" dirty="0">
                <a:solidFill>
                  <a:srgbClr val="000000"/>
                </a:solidFill>
              </a:rPr>
              <a:t>Definizione EBA di default</a:t>
            </a:r>
          </a:p>
          <a:p>
            <a:pPr marL="151521" indent="-151521" algn="r">
              <a:spcBef>
                <a:spcPts val="511"/>
              </a:spcBef>
              <a:buClr>
                <a:srgbClr val="00B050"/>
              </a:buClr>
              <a:buSzPct val="110000"/>
              <a:buFont typeface="Wingdings" panose="05000000000000000000" pitchFamily="2" charset="2"/>
              <a:buChar char="ü"/>
            </a:pPr>
            <a:r>
              <a:rPr lang="it-IT" sz="1400" i="1" dirty="0" err="1">
                <a:solidFill>
                  <a:srgbClr val="000000"/>
                </a:solidFill>
              </a:rPr>
              <a:t>Calendar</a:t>
            </a:r>
            <a:r>
              <a:rPr lang="it-IT" sz="1400" i="1" dirty="0">
                <a:solidFill>
                  <a:srgbClr val="000000"/>
                </a:solidFill>
              </a:rPr>
              <a:t> provisioning per le esposizioni non </a:t>
            </a:r>
            <a:r>
              <a:rPr lang="it-IT" sz="1400" i="1" dirty="0" err="1">
                <a:solidFill>
                  <a:srgbClr val="000000"/>
                </a:solidFill>
              </a:rPr>
              <a:t>performing</a:t>
            </a:r>
            <a:endParaRPr lang="it-IT" sz="1400" i="1" dirty="0">
              <a:solidFill>
                <a:srgbClr val="000000"/>
              </a:solidFill>
            </a:endParaRPr>
          </a:p>
          <a:p>
            <a:pPr marL="151521" indent="-151521" algn="r">
              <a:spcBef>
                <a:spcPts val="511"/>
              </a:spcBef>
              <a:buClr>
                <a:srgbClr val="00B050"/>
              </a:buClr>
              <a:buSzPct val="110000"/>
              <a:buFont typeface="Wingdings" panose="05000000000000000000" pitchFamily="2" charset="2"/>
              <a:buChar char="ü"/>
            </a:pPr>
            <a:r>
              <a:rPr lang="it-IT" sz="1400" i="1" dirty="0">
                <a:solidFill>
                  <a:srgbClr val="000000"/>
                </a:solidFill>
              </a:rPr>
              <a:t>Esigibilità del credito commerciale</a:t>
            </a:r>
          </a:p>
          <a:p>
            <a:pPr marL="151521" indent="-151521" algn="r">
              <a:spcBef>
                <a:spcPts val="511"/>
              </a:spcBef>
              <a:buClr>
                <a:srgbClr val="00B050"/>
              </a:buClr>
              <a:buSzPct val="110000"/>
              <a:buFont typeface="Wingdings" panose="05000000000000000000" pitchFamily="2" charset="2"/>
              <a:buChar char="ü"/>
            </a:pPr>
            <a:r>
              <a:rPr lang="it-IT" sz="1400" i="1" dirty="0">
                <a:solidFill>
                  <a:srgbClr val="000000"/>
                </a:solidFill>
              </a:rPr>
              <a:t>Piattaforme digitali e </a:t>
            </a:r>
            <a:r>
              <a:rPr lang="it-IT" sz="1400" i="1" dirty="0" err="1">
                <a:solidFill>
                  <a:srgbClr val="000000"/>
                </a:solidFill>
              </a:rPr>
              <a:t>Fintech</a:t>
            </a:r>
            <a:endParaRPr lang="it-IT" sz="1400" i="1" dirty="0">
              <a:solidFill>
                <a:srgbClr val="000000"/>
              </a:solidFill>
            </a:endParaRPr>
          </a:p>
          <a:p>
            <a:pPr marL="151521" indent="-151521" algn="r">
              <a:spcBef>
                <a:spcPts val="511"/>
              </a:spcBef>
              <a:buClr>
                <a:srgbClr val="00B050"/>
              </a:buClr>
              <a:buSzPct val="110000"/>
              <a:buFont typeface="Wingdings" panose="05000000000000000000" pitchFamily="2" charset="2"/>
              <a:buChar char="ü"/>
            </a:pPr>
            <a:r>
              <a:rPr lang="it-IT" sz="1400" i="1" dirty="0">
                <a:solidFill>
                  <a:srgbClr val="000000"/>
                </a:solidFill>
              </a:rPr>
              <a:t>Analisi Processi produttivi nelle società di factoring </a:t>
            </a:r>
          </a:p>
          <a:p>
            <a:pPr marL="151521" indent="-151521" algn="r">
              <a:spcBef>
                <a:spcPts val="511"/>
              </a:spcBef>
              <a:buClr>
                <a:srgbClr val="00B050"/>
              </a:buClr>
              <a:buSzPct val="110000"/>
              <a:buFont typeface="Wingdings" panose="05000000000000000000" pitchFamily="2" charset="2"/>
              <a:buChar char="ü"/>
            </a:pPr>
            <a:r>
              <a:rPr lang="it-IT" sz="1400" i="1" dirty="0">
                <a:solidFill>
                  <a:srgbClr val="000000"/>
                </a:solidFill>
              </a:rPr>
              <a:t>Evoluzione segnalazioni di vigilanza e PUMA2</a:t>
            </a:r>
          </a:p>
          <a:p>
            <a:pPr marL="151521" indent="-151521" algn="r">
              <a:spcBef>
                <a:spcPts val="511"/>
              </a:spcBef>
              <a:buClr>
                <a:srgbClr val="00B050"/>
              </a:buClr>
              <a:buSzPct val="110000"/>
              <a:buFont typeface="Wingdings" panose="05000000000000000000" pitchFamily="2" charset="2"/>
              <a:buChar char="ü"/>
            </a:pPr>
            <a:r>
              <a:rPr lang="it-IT" sz="1400" i="1" dirty="0" err="1">
                <a:solidFill>
                  <a:srgbClr val="000000"/>
                </a:solidFill>
              </a:rPr>
              <a:t>AnaCredit</a:t>
            </a:r>
            <a:endParaRPr lang="it-IT" sz="1400" i="1" dirty="0">
              <a:solidFill>
                <a:srgbClr val="000000"/>
              </a:solidFill>
            </a:endParaRPr>
          </a:p>
          <a:p>
            <a:pPr marL="151521" indent="-151521" algn="r">
              <a:spcBef>
                <a:spcPts val="511"/>
              </a:spcBef>
              <a:buClr>
                <a:srgbClr val="00B050"/>
              </a:buClr>
              <a:buSzPct val="110000"/>
              <a:buFont typeface="Wingdings" panose="05000000000000000000" pitchFamily="2" charset="2"/>
              <a:buChar char="ü"/>
            </a:pPr>
            <a:r>
              <a:rPr lang="it-IT" sz="1400" dirty="0"/>
              <a:t>Value </a:t>
            </a:r>
            <a:r>
              <a:rPr lang="it-IT" sz="1400" dirty="0" err="1"/>
              <a:t>proposition</a:t>
            </a:r>
            <a:r>
              <a:rPr lang="it-IT" sz="1400" dirty="0"/>
              <a:t> nel factoring</a:t>
            </a:r>
            <a:endParaRPr lang="it-IT" sz="1400" i="1" dirty="0">
              <a:solidFill>
                <a:srgbClr val="000000"/>
              </a:solidFill>
            </a:endParaRPr>
          </a:p>
          <a:p>
            <a:pPr marL="151521" indent="-151521" algn="r">
              <a:spcBef>
                <a:spcPts val="511"/>
              </a:spcBef>
              <a:buClr>
                <a:srgbClr val="00B050"/>
              </a:buClr>
              <a:buSzPct val="110000"/>
              <a:buFont typeface="Wingdings" panose="05000000000000000000" pitchFamily="2" charset="2"/>
              <a:buChar char="ü"/>
            </a:pPr>
            <a:r>
              <a:rPr lang="it-IT" sz="1400" i="1" dirty="0">
                <a:solidFill>
                  <a:srgbClr val="000000"/>
                </a:solidFill>
              </a:rPr>
              <a:t>Nuove iniziative di comunicazione</a:t>
            </a:r>
          </a:p>
        </p:txBody>
      </p:sp>
      <p:pic>
        <p:nvPicPr>
          <p:cNvPr id="5" name="Picture 2"/>
          <p:cNvPicPr preferRelativeResize="0">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0025" y="1697201"/>
            <a:ext cx="432000"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ttangolo 6"/>
          <p:cNvSpPr/>
          <p:nvPr/>
        </p:nvSpPr>
        <p:spPr>
          <a:xfrm>
            <a:off x="627544" y="1625154"/>
            <a:ext cx="3483256" cy="232575"/>
          </a:xfrm>
          <a:prstGeom prst="rect">
            <a:avLst/>
          </a:prstGeom>
        </p:spPr>
        <p:txBody>
          <a:bodyPr wrap="square" lIns="77925" tIns="38963" rIns="77925" bIns="38963">
            <a:spAutoFit/>
          </a:bodyPr>
          <a:lstStyle/>
          <a:p>
            <a:r>
              <a:rPr lang="it-IT" sz="1000" b="1" dirty="0">
                <a:solidFill>
                  <a:srgbClr val="92D050"/>
                </a:solidFill>
                <a:effectLst>
                  <a:outerShdw blurRad="38100" dist="38100" dir="2700000" algn="tl">
                    <a:srgbClr val="000000">
                      <a:alpha val="43137"/>
                    </a:srgbClr>
                  </a:outerShdw>
                </a:effectLst>
              </a:rPr>
              <a:t>COMMISSIONE CONTROLLI INTERNI</a:t>
            </a:r>
          </a:p>
        </p:txBody>
      </p:sp>
      <p:sp>
        <p:nvSpPr>
          <p:cNvPr id="8" name="Rettangolo 7"/>
          <p:cNvSpPr/>
          <p:nvPr/>
        </p:nvSpPr>
        <p:spPr>
          <a:xfrm>
            <a:off x="627543" y="1792835"/>
            <a:ext cx="1627326" cy="386464"/>
          </a:xfrm>
          <a:prstGeom prst="rect">
            <a:avLst/>
          </a:prstGeom>
        </p:spPr>
        <p:txBody>
          <a:bodyPr wrap="none" lIns="77925" tIns="38963" rIns="77925" bIns="38963">
            <a:spAutoFit/>
          </a:bodyPr>
          <a:lstStyle/>
          <a:p>
            <a:r>
              <a:rPr lang="it-IT" sz="1000" dirty="0"/>
              <a:t>Presidente: Dario GRECO</a:t>
            </a:r>
          </a:p>
          <a:p>
            <a:r>
              <a:rPr lang="it-IT" sz="1000" dirty="0"/>
              <a:t>Coordinatore: Marina CORSI</a:t>
            </a:r>
          </a:p>
        </p:txBody>
      </p:sp>
      <p:pic>
        <p:nvPicPr>
          <p:cNvPr id="9" name="Picture 6"/>
          <p:cNvPicPr preferRelativeResize="0">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3649" y="2273265"/>
            <a:ext cx="444752"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Rettangolo 10"/>
          <p:cNvSpPr/>
          <p:nvPr/>
        </p:nvSpPr>
        <p:spPr>
          <a:xfrm>
            <a:off x="627545" y="2203333"/>
            <a:ext cx="4162964" cy="232575"/>
          </a:xfrm>
          <a:prstGeom prst="rect">
            <a:avLst/>
          </a:prstGeom>
        </p:spPr>
        <p:txBody>
          <a:bodyPr wrap="square" lIns="77925" tIns="38963" rIns="77925" bIns="38963">
            <a:spAutoFit/>
          </a:bodyPr>
          <a:lstStyle/>
          <a:p>
            <a:r>
              <a:rPr lang="it-IT" sz="1000" b="1" dirty="0">
                <a:solidFill>
                  <a:srgbClr val="92D050"/>
                </a:solidFill>
                <a:effectLst>
                  <a:outerShdw blurRad="38100" dist="38100" dir="2700000" algn="tl">
                    <a:srgbClr val="000000">
                      <a:alpha val="43137"/>
                    </a:srgbClr>
                  </a:outerShdw>
                </a:effectLst>
              </a:rPr>
              <a:t>COMMISSIONE CREDITI E RISK MANAGEMENT</a:t>
            </a:r>
          </a:p>
        </p:txBody>
      </p:sp>
      <p:sp>
        <p:nvSpPr>
          <p:cNvPr id="12" name="Rettangolo 11"/>
          <p:cNvSpPr/>
          <p:nvPr/>
        </p:nvSpPr>
        <p:spPr>
          <a:xfrm>
            <a:off x="627543" y="2346698"/>
            <a:ext cx="2622000" cy="386464"/>
          </a:xfrm>
          <a:prstGeom prst="rect">
            <a:avLst/>
          </a:prstGeom>
        </p:spPr>
        <p:txBody>
          <a:bodyPr wrap="square" lIns="77925" tIns="38963" rIns="77925" bIns="38963">
            <a:spAutoFit/>
          </a:bodyPr>
          <a:lstStyle/>
          <a:p>
            <a:r>
              <a:rPr lang="it-IT" sz="1000" dirty="0"/>
              <a:t>Presidente: Fausto GALMARINI</a:t>
            </a:r>
          </a:p>
          <a:p>
            <a:r>
              <a:rPr lang="it-IT" sz="1000" dirty="0"/>
              <a:t>Coordinatore: Fabrizio PISCITELLI</a:t>
            </a:r>
            <a:endParaRPr lang="it-IT" sz="1000" i="1" dirty="0"/>
          </a:p>
        </p:txBody>
      </p:sp>
      <p:pic>
        <p:nvPicPr>
          <p:cNvPr id="13" name="Picture 11"/>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1471" y="3425353"/>
            <a:ext cx="469108"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tangolo 13"/>
          <p:cNvSpPr/>
          <p:nvPr/>
        </p:nvSpPr>
        <p:spPr>
          <a:xfrm>
            <a:off x="596543" y="3353346"/>
            <a:ext cx="4520520" cy="232575"/>
          </a:xfrm>
          <a:prstGeom prst="rect">
            <a:avLst/>
          </a:prstGeom>
        </p:spPr>
        <p:txBody>
          <a:bodyPr wrap="square" lIns="77925" tIns="38963" rIns="77925" bIns="38963">
            <a:spAutoFit/>
          </a:bodyPr>
          <a:lstStyle/>
          <a:p>
            <a:r>
              <a:rPr lang="it-IT" sz="1000" b="1" dirty="0">
                <a:solidFill>
                  <a:srgbClr val="92D050"/>
                </a:solidFill>
                <a:effectLst>
                  <a:outerShdw blurRad="38100" dist="38100" dir="2700000" algn="tl">
                    <a:srgbClr val="000000">
                      <a:alpha val="43137"/>
                    </a:srgbClr>
                  </a:outerShdw>
                </a:effectLst>
              </a:rPr>
              <a:t>COMMISSIONE MARKETING E COMUNICAZIONE</a:t>
            </a:r>
          </a:p>
        </p:txBody>
      </p:sp>
      <p:sp>
        <p:nvSpPr>
          <p:cNvPr id="18" name="Rettangolo 17"/>
          <p:cNvSpPr/>
          <p:nvPr/>
        </p:nvSpPr>
        <p:spPr>
          <a:xfrm>
            <a:off x="627543" y="3522993"/>
            <a:ext cx="1705873" cy="386464"/>
          </a:xfrm>
          <a:prstGeom prst="rect">
            <a:avLst/>
          </a:prstGeom>
        </p:spPr>
        <p:txBody>
          <a:bodyPr wrap="none" lIns="77925" tIns="38963" rIns="77925" bIns="38963">
            <a:spAutoFit/>
          </a:bodyPr>
          <a:lstStyle/>
          <a:p>
            <a:r>
              <a:rPr lang="it-IT" sz="1000" dirty="0"/>
              <a:t>Presidente: Alessandro RICCO</a:t>
            </a:r>
          </a:p>
          <a:p>
            <a:r>
              <a:rPr lang="it-IT" sz="1000" dirty="0"/>
              <a:t>Coordinatore: Carlo SADAR</a:t>
            </a:r>
          </a:p>
        </p:txBody>
      </p:sp>
      <p:pic>
        <p:nvPicPr>
          <p:cNvPr id="19" name="Picture 8"/>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6978" y="2813329"/>
            <a:ext cx="438095"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493877" y="2798818"/>
            <a:ext cx="430051" cy="5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ttangolo 21"/>
          <p:cNvSpPr/>
          <p:nvPr/>
        </p:nvSpPr>
        <p:spPr>
          <a:xfrm>
            <a:off x="627543" y="2940757"/>
            <a:ext cx="2117845" cy="386464"/>
          </a:xfrm>
          <a:prstGeom prst="rect">
            <a:avLst/>
          </a:prstGeom>
        </p:spPr>
        <p:txBody>
          <a:bodyPr wrap="none" lIns="77925" tIns="38963" rIns="77925" bIns="38963">
            <a:spAutoFit/>
          </a:bodyPr>
          <a:lstStyle/>
          <a:p>
            <a:r>
              <a:rPr lang="it-IT" sz="1000" dirty="0"/>
              <a:t>Presidente: Massimiliano BELINGHERI</a:t>
            </a:r>
          </a:p>
          <a:p>
            <a:r>
              <a:rPr lang="it-IT" sz="1000" dirty="0"/>
              <a:t>Coordinatore: Vittorio GIUSTINIANI</a:t>
            </a:r>
          </a:p>
        </p:txBody>
      </p:sp>
      <p:sp>
        <p:nvSpPr>
          <p:cNvPr id="23" name="Rettangolo 22"/>
          <p:cNvSpPr/>
          <p:nvPr/>
        </p:nvSpPr>
        <p:spPr>
          <a:xfrm>
            <a:off x="627545" y="2777282"/>
            <a:ext cx="2310777" cy="232575"/>
          </a:xfrm>
          <a:prstGeom prst="rect">
            <a:avLst/>
          </a:prstGeom>
        </p:spPr>
        <p:txBody>
          <a:bodyPr wrap="square" lIns="77925" tIns="38963" rIns="77925" bIns="38963">
            <a:spAutoFit/>
          </a:bodyPr>
          <a:lstStyle/>
          <a:p>
            <a:r>
              <a:rPr lang="it-IT" sz="1000" b="1" dirty="0">
                <a:solidFill>
                  <a:srgbClr val="92D050"/>
                </a:solidFill>
                <a:effectLst>
                  <a:outerShdw blurRad="38100" dist="38100" dir="2700000" algn="tl">
                    <a:srgbClr val="000000">
                      <a:alpha val="43137"/>
                    </a:srgbClr>
                  </a:outerShdw>
                </a:effectLst>
              </a:rPr>
              <a:t>COMMISSIONE LEGALE</a:t>
            </a:r>
          </a:p>
        </p:txBody>
      </p:sp>
      <p:pic>
        <p:nvPicPr>
          <p:cNvPr id="24" name="Picture 19"/>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59217" y="1121097"/>
            <a:ext cx="413617" cy="360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5" name="Rettangolo 24"/>
          <p:cNvSpPr/>
          <p:nvPr/>
        </p:nvSpPr>
        <p:spPr>
          <a:xfrm>
            <a:off x="627545" y="1049090"/>
            <a:ext cx="3134620" cy="232575"/>
          </a:xfrm>
          <a:prstGeom prst="rect">
            <a:avLst/>
          </a:prstGeom>
        </p:spPr>
        <p:txBody>
          <a:bodyPr wrap="square" lIns="77925" tIns="38963" rIns="77925" bIns="38963">
            <a:spAutoFit/>
          </a:bodyPr>
          <a:lstStyle/>
          <a:p>
            <a:r>
              <a:rPr lang="it-IT" sz="1000" b="1" dirty="0">
                <a:solidFill>
                  <a:srgbClr val="92D050"/>
                </a:solidFill>
                <a:effectLst>
                  <a:outerShdw blurRad="38100" dist="38100" dir="2700000" algn="tl">
                    <a:srgbClr val="000000">
                      <a:alpha val="43137"/>
                    </a:srgbClr>
                  </a:outerShdw>
                </a:effectLst>
              </a:rPr>
              <a:t>COMMISSIONE AMMINISTRATIVA</a:t>
            </a:r>
          </a:p>
        </p:txBody>
      </p:sp>
      <p:pic>
        <p:nvPicPr>
          <p:cNvPr id="27" name="Picture 14"/>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52693" y="4505513"/>
            <a:ext cx="426665" cy="360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29" name="Picture 16" descr="ricchetti antonio1"/>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553320" y="4514531"/>
            <a:ext cx="450728" cy="5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1" name="Rettangolo 30"/>
          <p:cNvSpPr/>
          <p:nvPr/>
        </p:nvSpPr>
        <p:spPr>
          <a:xfrm>
            <a:off x="627543" y="4611408"/>
            <a:ext cx="1895027" cy="386464"/>
          </a:xfrm>
          <a:prstGeom prst="rect">
            <a:avLst/>
          </a:prstGeom>
          <a:solidFill>
            <a:schemeClr val="bg1"/>
          </a:solidFill>
        </p:spPr>
        <p:txBody>
          <a:bodyPr wrap="none" lIns="77925" tIns="38963" rIns="77925" bIns="38963">
            <a:spAutoFit/>
          </a:bodyPr>
          <a:lstStyle/>
          <a:p>
            <a:r>
              <a:rPr lang="it-IT" sz="1000" dirty="0"/>
              <a:t>Presidente: </a:t>
            </a:r>
            <a:r>
              <a:rPr lang="it-IT" sz="1000" i="1" dirty="0"/>
              <a:t>da designare</a:t>
            </a:r>
          </a:p>
          <a:p>
            <a:r>
              <a:rPr lang="it-IT" sz="1000" dirty="0"/>
              <a:t>Coordinatore: Antonio RICCHETTI</a:t>
            </a:r>
          </a:p>
        </p:txBody>
      </p:sp>
      <p:pic>
        <p:nvPicPr>
          <p:cNvPr id="33" name="Picture 17"/>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39979" y="4001457"/>
            <a:ext cx="452093" cy="360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36" name="Rettangolo 35"/>
          <p:cNvSpPr/>
          <p:nvPr/>
        </p:nvSpPr>
        <p:spPr>
          <a:xfrm>
            <a:off x="627546" y="3929410"/>
            <a:ext cx="3728430" cy="232575"/>
          </a:xfrm>
          <a:prstGeom prst="rect">
            <a:avLst/>
          </a:prstGeom>
        </p:spPr>
        <p:txBody>
          <a:bodyPr wrap="square" lIns="77925" tIns="38963" rIns="77925" bIns="38963">
            <a:spAutoFit/>
          </a:bodyPr>
          <a:lstStyle/>
          <a:p>
            <a:r>
              <a:rPr lang="it-IT" sz="1000" b="1" dirty="0">
                <a:solidFill>
                  <a:srgbClr val="92D050"/>
                </a:solidFill>
                <a:effectLst>
                  <a:outerShdw blurRad="38100" dist="38100" dir="2700000" algn="tl">
                    <a:srgbClr val="000000">
                      <a:alpha val="43137"/>
                    </a:srgbClr>
                  </a:outerShdw>
                </a:effectLst>
              </a:rPr>
              <a:t>COMMISSIONE ORGANIZZAZIONE E RISORSE UMANE</a:t>
            </a:r>
          </a:p>
        </p:txBody>
      </p:sp>
      <p:pic>
        <p:nvPicPr>
          <p:cNvPr id="8195" name="Picture 3"/>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419872" y="1061827"/>
            <a:ext cx="550053" cy="513000"/>
          </a:xfrm>
          <a:prstGeom prst="rect">
            <a:avLst/>
          </a:prstGeom>
          <a:noFill/>
          <a:ln>
            <a:noFill/>
          </a:ln>
          <a:extLst>
            <a:ext uri="{909E8E84-426E-40DD-AFC4-6F175D3DCCD1}">
              <a14:hiddenFill xmlns:a14="http://schemas.microsoft.com/office/drawing/2010/main">
                <a:solidFill>
                  <a:schemeClr val="folHlink"/>
                </a:solidFill>
              </a14:hiddenFill>
            </a:ext>
          </a:extLst>
        </p:spPr>
      </p:pic>
      <p:pic>
        <p:nvPicPr>
          <p:cNvPr id="8196" name="Picture 4" descr="BELINGHERI"/>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28041"/>
          <a:stretch/>
        </p:blipFill>
        <p:spPr bwMode="auto">
          <a:xfrm>
            <a:off x="2915817" y="2806235"/>
            <a:ext cx="495638" cy="5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Rettangolo 19"/>
          <p:cNvSpPr/>
          <p:nvPr/>
        </p:nvSpPr>
        <p:spPr>
          <a:xfrm>
            <a:off x="627543" y="1218874"/>
            <a:ext cx="1830907" cy="386464"/>
          </a:xfrm>
          <a:prstGeom prst="rect">
            <a:avLst/>
          </a:prstGeom>
        </p:spPr>
        <p:txBody>
          <a:bodyPr wrap="none" lIns="77925" tIns="38963" rIns="77925" bIns="38963">
            <a:spAutoFit/>
          </a:bodyPr>
          <a:lstStyle/>
          <a:p>
            <a:r>
              <a:rPr lang="it-IT" sz="1000" dirty="0"/>
              <a:t>Presidente: Carlo ZANNI</a:t>
            </a:r>
          </a:p>
          <a:p>
            <a:r>
              <a:rPr lang="it-IT" sz="1000" dirty="0"/>
              <a:t>Coordinatore: Massimo CERIANI</a:t>
            </a:r>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9872" y="3397357"/>
            <a:ext cx="508960" cy="5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43808" y="1065875"/>
            <a:ext cx="504055" cy="513000"/>
          </a:xfrm>
          <a:prstGeom prst="rect">
            <a:avLst/>
          </a:prstGeom>
          <a:noFill/>
          <a:ln>
            <a:noFill/>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95936" y="3396457"/>
            <a:ext cx="427825" cy="5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ttangolo 29"/>
          <p:cNvSpPr/>
          <p:nvPr/>
        </p:nvSpPr>
        <p:spPr>
          <a:xfrm>
            <a:off x="627545" y="4454243"/>
            <a:ext cx="3632634" cy="232575"/>
          </a:xfrm>
          <a:prstGeom prst="rect">
            <a:avLst/>
          </a:prstGeom>
          <a:solidFill>
            <a:schemeClr val="bg1"/>
          </a:solidFill>
        </p:spPr>
        <p:txBody>
          <a:bodyPr wrap="square" lIns="77925" tIns="38963" rIns="77925" bIns="38963">
            <a:spAutoFit/>
          </a:bodyPr>
          <a:lstStyle/>
          <a:p>
            <a:r>
              <a:rPr lang="it-IT" sz="1000" b="1" dirty="0">
                <a:solidFill>
                  <a:srgbClr val="92D050"/>
                </a:solidFill>
                <a:effectLst>
                  <a:outerShdw blurRad="38100" dist="38100" dir="2700000" algn="tl">
                    <a:srgbClr val="000000">
                      <a:alpha val="43137"/>
                    </a:srgbClr>
                  </a:outerShdw>
                </a:effectLst>
              </a:rPr>
              <a:t>COMMISSIONE SEGNALAZIONI DI VIGILANZA E CENTRALE RISCHI</a:t>
            </a:r>
          </a:p>
        </p:txBody>
      </p:sp>
      <p:sp>
        <p:nvSpPr>
          <p:cNvPr id="3" name="Rettangolo 2"/>
          <p:cNvSpPr/>
          <p:nvPr/>
        </p:nvSpPr>
        <p:spPr>
          <a:xfrm>
            <a:off x="627543" y="4064410"/>
            <a:ext cx="1848541" cy="386464"/>
          </a:xfrm>
          <a:prstGeom prst="rect">
            <a:avLst/>
          </a:prstGeom>
        </p:spPr>
        <p:txBody>
          <a:bodyPr wrap="none" lIns="77925" tIns="38963" rIns="77925" bIns="38963">
            <a:spAutoFit/>
          </a:bodyPr>
          <a:lstStyle/>
          <a:p>
            <a:r>
              <a:rPr lang="it-IT" sz="1000" dirty="0"/>
              <a:t>Presidente: Simone DEL GUERRA</a:t>
            </a:r>
          </a:p>
          <a:p>
            <a:r>
              <a:rPr lang="it-IT" sz="1000" dirty="0"/>
              <a:t>Coordinatore: Silvia MASSARO</a:t>
            </a:r>
          </a:p>
        </p:txBody>
      </p:sp>
      <p:pic>
        <p:nvPicPr>
          <p:cNvPr id="6"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3547" r="19392" b="26408"/>
          <a:stretch/>
        </p:blipFill>
        <p:spPr bwMode="auto">
          <a:xfrm>
            <a:off x="3563888" y="1649917"/>
            <a:ext cx="598752" cy="5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olo 14"/>
          <p:cNvSpPr>
            <a:spLocks noGrp="1"/>
          </p:cNvSpPr>
          <p:nvPr>
            <p:ph type="title"/>
          </p:nvPr>
        </p:nvSpPr>
        <p:spPr>
          <a:xfrm>
            <a:off x="457200" y="123478"/>
            <a:ext cx="8229600" cy="857250"/>
          </a:xfrm>
        </p:spPr>
        <p:txBody>
          <a:bodyPr/>
          <a:lstStyle/>
          <a:p>
            <a:r>
              <a:rPr lang="it-IT" sz="2800" dirty="0"/>
              <a:t>L’attività delle Commissioni Tecniche procede con grande impegno e sempre maggiore complessità</a:t>
            </a:r>
          </a:p>
        </p:txBody>
      </p:sp>
      <p:pic>
        <p:nvPicPr>
          <p:cNvPr id="37" name="Immagine 36"/>
          <p:cNvPicPr>
            <a:picLocks noChangeAspect="1"/>
          </p:cNvPicPr>
          <p:nvPr/>
        </p:nvPicPr>
        <p:blipFill rotWithShape="1">
          <a:blip r:embed="rId17" cstate="print">
            <a:extLst>
              <a:ext uri="{28A0092B-C50C-407E-A947-70E740481C1C}">
                <a14:useLocalDpi xmlns:a14="http://schemas.microsoft.com/office/drawing/2010/main" val="0"/>
              </a:ext>
            </a:extLst>
          </a:blip>
          <a:srcRect l="14647" r="13552" b="29706"/>
          <a:stretch/>
        </p:blipFill>
        <p:spPr>
          <a:xfrm>
            <a:off x="3249543" y="2237281"/>
            <a:ext cx="458361" cy="540000"/>
          </a:xfrm>
          <a:prstGeom prst="rect">
            <a:avLst/>
          </a:prstGeom>
        </p:spPr>
      </p:pic>
      <p:pic>
        <p:nvPicPr>
          <p:cNvPr id="4" name="Immagine 3"/>
          <p:cNvPicPr>
            <a:picLocks noChangeAspect="1"/>
          </p:cNvPicPr>
          <p:nvPr/>
        </p:nvPicPr>
        <p:blipFill rotWithShape="1">
          <a:blip r:embed="rId18" cstate="print">
            <a:extLst>
              <a:ext uri="{28A0092B-C50C-407E-A947-70E740481C1C}">
                <a14:useLocalDpi xmlns:a14="http://schemas.microsoft.com/office/drawing/2010/main" val="0"/>
              </a:ext>
            </a:extLst>
          </a:blip>
          <a:srcRect r="27518" b="12464"/>
          <a:stretch/>
        </p:blipFill>
        <p:spPr>
          <a:xfrm rot="5400000">
            <a:off x="4137994" y="4056746"/>
            <a:ext cx="491186" cy="396000"/>
          </a:xfrm>
          <a:prstGeom prst="rect">
            <a:avLst/>
          </a:prstGeom>
        </p:spPr>
      </p:pic>
      <p:pic>
        <p:nvPicPr>
          <p:cNvPr id="10" name="Immagin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79912" y="2237281"/>
            <a:ext cx="405675" cy="540000"/>
          </a:xfrm>
          <a:prstGeom prst="rect">
            <a:avLst/>
          </a:prstGeom>
        </p:spPr>
      </p:pic>
      <p:pic>
        <p:nvPicPr>
          <p:cNvPr id="2" name="Picture 2">
            <a:extLst>
              <a:ext uri="{FF2B5EF4-FFF2-40B4-BE49-F238E27FC236}">
                <a16:creationId xmlns:a16="http://schemas.microsoft.com/office/drawing/2014/main" id="{A89E7104-3DAF-46B2-9D9F-EDF5952A945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95241" y="4001457"/>
            <a:ext cx="444711" cy="51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E7C9B30-9AF3-4613-B458-F7C7070ECBA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105441" y="1649408"/>
            <a:ext cx="369200" cy="5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649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88573">
            <a:off x="5038195" y="900379"/>
            <a:ext cx="1569667" cy="1922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341286">
            <a:off x="6460395" y="724225"/>
            <a:ext cx="2052000" cy="203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246903" y="699542"/>
            <a:ext cx="4685137" cy="4012071"/>
          </a:xfrm>
          <a:prstGeom prst="rect">
            <a:avLst/>
          </a:prstGeom>
        </p:spPr>
        <p:txBody>
          <a:bodyPr wrap="square" lIns="77925" tIns="38963" rIns="77925" bIns="38963">
            <a:spAutoFit/>
          </a:bodyPr>
          <a:lstStyle/>
          <a:p>
            <a:pPr marL="227282" indent="-227282">
              <a:spcBef>
                <a:spcPct val="20000"/>
              </a:spcBef>
              <a:buClr>
                <a:srgbClr val="00B050"/>
              </a:buClr>
              <a:buSzPct val="110000"/>
              <a:buFont typeface="Wingdings" panose="05000000000000000000" pitchFamily="2" charset="2"/>
              <a:buChar char="ü"/>
            </a:pPr>
            <a:r>
              <a:rPr lang="it-IT" i="1" dirty="0">
                <a:solidFill>
                  <a:srgbClr val="002060"/>
                </a:solidFill>
              </a:rPr>
              <a:t>Report mensile e trimestrale dei principali dati del mercato del factoring</a:t>
            </a:r>
          </a:p>
          <a:p>
            <a:pPr marL="227282" indent="-227282">
              <a:spcBef>
                <a:spcPct val="20000"/>
              </a:spcBef>
              <a:buClr>
                <a:srgbClr val="00B050"/>
              </a:buClr>
              <a:buSzPct val="110000"/>
              <a:buFont typeface="Wingdings" panose="05000000000000000000" pitchFamily="2" charset="2"/>
              <a:buChar char="ü"/>
            </a:pPr>
            <a:r>
              <a:rPr lang="it-IT" i="1" dirty="0">
                <a:solidFill>
                  <a:srgbClr val="002060"/>
                </a:solidFill>
              </a:rPr>
              <a:t>Analisi previsionale delle tendenze</a:t>
            </a:r>
          </a:p>
          <a:p>
            <a:pPr marL="227282" indent="-227282">
              <a:spcBef>
                <a:spcPct val="20000"/>
              </a:spcBef>
              <a:buClr>
                <a:srgbClr val="00B050"/>
              </a:buClr>
              <a:buSzPct val="110000"/>
              <a:buFont typeface="Wingdings" panose="05000000000000000000" pitchFamily="2" charset="2"/>
              <a:buChar char="ü"/>
            </a:pPr>
            <a:r>
              <a:rPr lang="it-IT" i="1" dirty="0">
                <a:solidFill>
                  <a:srgbClr val="002060"/>
                </a:solidFill>
              </a:rPr>
              <a:t>Informazioni relative alle abitudini di pagamento dei debitori ceduti</a:t>
            </a:r>
          </a:p>
          <a:p>
            <a:pPr marL="227282" indent="-227282">
              <a:spcBef>
                <a:spcPct val="20000"/>
              </a:spcBef>
              <a:buClr>
                <a:srgbClr val="00B050"/>
              </a:buClr>
              <a:buSzPct val="110000"/>
              <a:buFont typeface="Wingdings" panose="05000000000000000000" pitchFamily="2" charset="2"/>
              <a:buChar char="ü"/>
            </a:pPr>
            <a:r>
              <a:rPr lang="it-IT" i="1" dirty="0">
                <a:solidFill>
                  <a:srgbClr val="002060"/>
                </a:solidFill>
              </a:rPr>
              <a:t>Monitoraggio dei principali cambiamenti normativi e di mercato</a:t>
            </a:r>
          </a:p>
          <a:p>
            <a:pPr marL="227282" indent="-227282">
              <a:spcBef>
                <a:spcPct val="20000"/>
              </a:spcBef>
              <a:buClr>
                <a:srgbClr val="00B050"/>
              </a:buClr>
              <a:buSzPct val="110000"/>
              <a:buFont typeface="Wingdings" panose="05000000000000000000" pitchFamily="2" charset="2"/>
              <a:buChar char="ü"/>
            </a:pPr>
            <a:r>
              <a:rPr lang="it-IT" i="1" dirty="0">
                <a:solidFill>
                  <a:srgbClr val="002060"/>
                </a:solidFill>
              </a:rPr>
              <a:t>Supporto per l’attività di recepimento ed implementazione delle nuove normative concernenti il factoring</a:t>
            </a:r>
          </a:p>
          <a:p>
            <a:pPr marL="227282" indent="-227282">
              <a:spcBef>
                <a:spcPct val="20000"/>
              </a:spcBef>
              <a:buClr>
                <a:srgbClr val="00B050"/>
              </a:buClr>
              <a:buSzPct val="110000"/>
              <a:buFont typeface="Wingdings" panose="05000000000000000000" pitchFamily="2" charset="2"/>
              <a:buChar char="ü"/>
            </a:pPr>
            <a:r>
              <a:rPr lang="it-IT" i="1" dirty="0">
                <a:solidFill>
                  <a:srgbClr val="002060"/>
                </a:solidFill>
              </a:rPr>
              <a:t>Osservatorio della giurisprudenza in materia di factoring</a:t>
            </a:r>
          </a:p>
          <a:p>
            <a:pPr marL="227282" indent="-227282">
              <a:spcBef>
                <a:spcPct val="20000"/>
              </a:spcBef>
              <a:buClr>
                <a:srgbClr val="00B050"/>
              </a:buClr>
              <a:buSzPct val="110000"/>
              <a:buFont typeface="Wingdings" panose="05000000000000000000" pitchFamily="2" charset="2"/>
              <a:buChar char="ü"/>
            </a:pPr>
            <a:r>
              <a:rPr lang="it-IT" i="1" dirty="0">
                <a:solidFill>
                  <a:srgbClr val="002060"/>
                </a:solidFill>
              </a:rPr>
              <a:t>Proposta formativa focalizzata</a:t>
            </a:r>
          </a:p>
        </p:txBody>
      </p:sp>
      <p:pic>
        <p:nvPicPr>
          <p:cNvPr id="13" name="Picture 5"/>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91858" y="1526523"/>
            <a:ext cx="2016480" cy="200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38795">
            <a:off x="5896867" y="2414435"/>
            <a:ext cx="1603856" cy="1916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26956">
            <a:off x="4747128" y="2691665"/>
            <a:ext cx="1475993" cy="192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preferRelativeResize="0">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rot="20982066">
            <a:off x="5541818" y="3271917"/>
            <a:ext cx="2845623" cy="17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education"/>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rot="1208858">
            <a:off x="6947315" y="3264098"/>
            <a:ext cx="2052000" cy="9985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3"/>
          <p:cNvSpPr>
            <a:spLocks noGrp="1"/>
          </p:cNvSpPr>
          <p:nvPr>
            <p:ph type="title"/>
          </p:nvPr>
        </p:nvSpPr>
        <p:spPr>
          <a:xfrm>
            <a:off x="279678" y="-20538"/>
            <a:ext cx="8684810" cy="857250"/>
          </a:xfrm>
        </p:spPr>
        <p:txBody>
          <a:bodyPr/>
          <a:lstStyle/>
          <a:p>
            <a:r>
              <a:rPr lang="it-IT" sz="3200" dirty="0"/>
              <a:t>Produzione di materiali e aggiornamento costante</a:t>
            </a:r>
          </a:p>
        </p:txBody>
      </p:sp>
    </p:spTree>
    <p:extLst>
      <p:ext uri="{BB962C8B-B14F-4D97-AF65-F5344CB8AC3E}">
        <p14:creationId xmlns:p14="http://schemas.microsoft.com/office/powerpoint/2010/main" val="3115478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8EFD44E4-4988-4A1E-8C24-68200513B8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192" y="578186"/>
            <a:ext cx="6120000" cy="4513844"/>
          </a:xfrm>
          <a:prstGeom prst="rect">
            <a:avLst/>
          </a:prstGeom>
        </p:spPr>
      </p:pic>
      <p:sp>
        <p:nvSpPr>
          <p:cNvPr id="4" name="Titolo 3"/>
          <p:cNvSpPr>
            <a:spLocks noGrp="1"/>
          </p:cNvSpPr>
          <p:nvPr>
            <p:ph type="title"/>
          </p:nvPr>
        </p:nvSpPr>
        <p:spPr>
          <a:xfrm>
            <a:off x="107504" y="51470"/>
            <a:ext cx="8856984" cy="857250"/>
          </a:xfrm>
        </p:spPr>
        <p:txBody>
          <a:bodyPr/>
          <a:lstStyle/>
          <a:p>
            <a:pPr algn="r"/>
            <a:r>
              <a:rPr lang="it-IT" sz="3200" dirty="0"/>
              <a:t>Rinnovo integrale del sito associativo e arricchimento dei contenuti</a:t>
            </a:r>
          </a:p>
        </p:txBody>
      </p:sp>
      <p:sp>
        <p:nvSpPr>
          <p:cNvPr id="15" name="CasellaDiTesto 14">
            <a:extLst>
              <a:ext uri="{FF2B5EF4-FFF2-40B4-BE49-F238E27FC236}">
                <a16:creationId xmlns:a16="http://schemas.microsoft.com/office/drawing/2014/main" id="{2CC670C2-F5EA-40BF-B3D5-F8D2CC28A427}"/>
              </a:ext>
            </a:extLst>
          </p:cNvPr>
          <p:cNvSpPr txBox="1"/>
          <p:nvPr/>
        </p:nvSpPr>
        <p:spPr>
          <a:xfrm>
            <a:off x="4572000" y="1146106"/>
            <a:ext cx="4104456" cy="1938992"/>
          </a:xfrm>
          <a:prstGeom prst="rect">
            <a:avLst/>
          </a:prstGeom>
          <a:noFill/>
        </p:spPr>
        <p:txBody>
          <a:bodyPr wrap="square">
            <a:spAutoFit/>
          </a:bodyPr>
          <a:lstStyle/>
          <a:p>
            <a:pPr algn="r"/>
            <a:r>
              <a:rPr lang="it-IT" sz="2400" dirty="0"/>
              <a:t>Restyling grafico ed evoluzione delle funzionalità tecniche e della gestione delle utenze sia dell’Area Pubblica che dell’Area Riservata</a:t>
            </a:r>
          </a:p>
        </p:txBody>
      </p:sp>
    </p:spTree>
    <p:extLst>
      <p:ext uri="{BB962C8B-B14F-4D97-AF65-F5344CB8AC3E}">
        <p14:creationId xmlns:p14="http://schemas.microsoft.com/office/powerpoint/2010/main" val="4173716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11560" y="339502"/>
            <a:ext cx="4536504" cy="857250"/>
          </a:xfrm>
        </p:spPr>
        <p:txBody>
          <a:bodyPr/>
          <a:lstStyle/>
          <a:p>
            <a:r>
              <a:rPr lang="it-IT" sz="3200" i="1" dirty="0" err="1"/>
              <a:t>Fact&amp;News</a:t>
            </a:r>
            <a:r>
              <a:rPr lang="it-IT" sz="3200" dirty="0"/>
              <a:t>, il nuovo magazine è on line!</a:t>
            </a:r>
          </a:p>
        </p:txBody>
      </p:sp>
      <p:pic>
        <p:nvPicPr>
          <p:cNvPr id="3" name="Immagine 2">
            <a:extLst>
              <a:ext uri="{FF2B5EF4-FFF2-40B4-BE49-F238E27FC236}">
                <a16:creationId xmlns:a16="http://schemas.microsoft.com/office/drawing/2014/main" id="{14928470-F99A-4FD8-8E43-E3DAD0481241}"/>
              </a:ext>
            </a:extLst>
          </p:cNvPr>
          <p:cNvPicPr>
            <a:picLocks noChangeAspect="1"/>
          </p:cNvPicPr>
          <p:nvPr/>
        </p:nvPicPr>
        <p:blipFill>
          <a:blip r:embed="rId2"/>
          <a:stretch>
            <a:fillRect/>
          </a:stretch>
        </p:blipFill>
        <p:spPr>
          <a:xfrm>
            <a:off x="5652120" y="67789"/>
            <a:ext cx="3240000" cy="4915020"/>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3DD6375-E853-450A-B705-6B1B8F4F2785}"/>
              </a:ext>
            </a:extLst>
          </p:cNvPr>
          <p:cNvSpPr txBox="1"/>
          <p:nvPr/>
        </p:nvSpPr>
        <p:spPr>
          <a:xfrm>
            <a:off x="611560" y="1491630"/>
            <a:ext cx="4572000" cy="2862322"/>
          </a:xfrm>
          <a:prstGeom prst="rect">
            <a:avLst/>
          </a:prstGeom>
          <a:noFill/>
        </p:spPr>
        <p:txBody>
          <a:bodyPr wrap="square">
            <a:spAutoFit/>
          </a:bodyPr>
          <a:lstStyle/>
          <a:p>
            <a:r>
              <a:rPr lang="it-IT" dirty="0"/>
              <a:t>Rinnovamento della storica newsletter associativa con trasformazione in un magazine online, strumento di comunicazione agile e di facile fruizione, agganciato al sito dell’Associazione, con cui comunicare all’esterno con periodicità bimestrale le informazioni e le notizie rilevanti relative al mondo del factoring ed alle attività associative. Arricchimento dei contenuti con argomenti aggiuntivi e di maggiore interesse generale.</a:t>
            </a:r>
          </a:p>
        </p:txBody>
      </p:sp>
    </p:spTree>
    <p:extLst>
      <p:ext uri="{BB962C8B-B14F-4D97-AF65-F5344CB8AC3E}">
        <p14:creationId xmlns:p14="http://schemas.microsoft.com/office/powerpoint/2010/main" val="4261066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co 5"/>
          <p:cNvGraphicFramePr/>
          <p:nvPr>
            <p:extLst>
              <p:ext uri="{D42A27DB-BD31-4B8C-83A1-F6EECF244321}">
                <p14:modId xmlns:p14="http://schemas.microsoft.com/office/powerpoint/2010/main" val="2014987006"/>
              </p:ext>
            </p:extLst>
          </p:nvPr>
        </p:nvGraphicFramePr>
        <p:xfrm>
          <a:off x="3203848" y="195486"/>
          <a:ext cx="5832648" cy="444395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olo 1"/>
          <p:cNvSpPr>
            <a:spLocks noGrp="1"/>
          </p:cNvSpPr>
          <p:nvPr>
            <p:ph type="title"/>
          </p:nvPr>
        </p:nvSpPr>
        <p:spPr>
          <a:xfrm>
            <a:off x="467543" y="987574"/>
            <a:ext cx="2592288" cy="3384376"/>
          </a:xfrm>
        </p:spPr>
        <p:txBody>
          <a:bodyPr/>
          <a:lstStyle/>
          <a:p>
            <a:r>
              <a:rPr lang="it-IT" sz="2400" dirty="0"/>
              <a:t>L’Associazione rappresenta oggi 46 Associati: 33 Associati ordinari e corrispondenti e 13 Associati sostenitori</a:t>
            </a:r>
            <a:br>
              <a:rPr lang="it-IT" sz="2400" dirty="0"/>
            </a:br>
            <a:endParaRPr lang="it-IT" sz="2400" dirty="0"/>
          </a:p>
        </p:txBody>
      </p:sp>
      <p:pic>
        <p:nvPicPr>
          <p:cNvPr id="8" name="Immagine 7" descr="Immagine che contiene disegnando&#10;&#10;Descrizione generata automaticamente">
            <a:extLst>
              <a:ext uri="{FF2B5EF4-FFF2-40B4-BE49-F238E27FC236}">
                <a16:creationId xmlns:a16="http://schemas.microsoft.com/office/drawing/2014/main" id="{40FB1290-F7BD-4EB0-9E20-CCE0C249DA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3" y="483516"/>
            <a:ext cx="1980000" cy="467329"/>
          </a:xfrm>
          <a:prstGeom prst="rect">
            <a:avLst/>
          </a:prstGeom>
          <a:noFill/>
          <a:ln>
            <a:noFill/>
          </a:ln>
        </p:spPr>
      </p:pic>
    </p:spTree>
    <p:extLst>
      <p:ext uri="{BB962C8B-B14F-4D97-AF65-F5344CB8AC3E}">
        <p14:creationId xmlns:p14="http://schemas.microsoft.com/office/powerpoint/2010/main" val="550032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diritto 3" descr="linea">
            <a:extLst>
              <a:ext uri="{FF2B5EF4-FFF2-40B4-BE49-F238E27FC236}">
                <a16:creationId xmlns:a16="http://schemas.microsoft.com/office/drawing/2014/main" id="{7DA20D41-E5FE-446F-BC81-B7BF5A66215D}"/>
              </a:ext>
            </a:extLst>
          </p:cNvPr>
          <p:cNvCxnSpPr>
            <a:cxnSpLocks/>
          </p:cNvCxnSpPr>
          <p:nvPr/>
        </p:nvCxnSpPr>
        <p:spPr>
          <a:xfrm>
            <a:off x="389918" y="1413610"/>
            <a:ext cx="8263970"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pic>
        <p:nvPicPr>
          <p:cNvPr id="24" name="Picture 8">
            <a:extLst>
              <a:ext uri="{FF2B5EF4-FFF2-40B4-BE49-F238E27FC236}">
                <a16:creationId xmlns:a16="http://schemas.microsoft.com/office/drawing/2014/main" id="{8FC61850-B0B6-4191-A642-C7159CE35B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119" y="965712"/>
            <a:ext cx="1111604" cy="41403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1" descr="\\NAPOLEONE2\Dati\1SITO 2009LOCALE e SITO WP\WP-immagini\LOGHI ASSOCIATE\carige.jpg">
            <a:extLst>
              <a:ext uri="{FF2B5EF4-FFF2-40B4-BE49-F238E27FC236}">
                <a16:creationId xmlns:a16="http://schemas.microsoft.com/office/drawing/2014/main" id="{A5415FFF-7727-4395-80C3-6F2C243ED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780" y="1030055"/>
            <a:ext cx="1222763" cy="33815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 name="Immagine 29">
            <a:extLst>
              <a:ext uri="{FF2B5EF4-FFF2-40B4-BE49-F238E27FC236}">
                <a16:creationId xmlns:a16="http://schemas.microsoft.com/office/drawing/2014/main" id="{587965DA-FDCE-4FEA-AE15-AEABCC0E08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4133" y="1039264"/>
            <a:ext cx="1196723" cy="279464"/>
          </a:xfrm>
          <a:prstGeom prst="rect">
            <a:avLst/>
          </a:prstGeom>
        </p:spPr>
      </p:pic>
      <p:pic>
        <p:nvPicPr>
          <p:cNvPr id="34" name="Picture 6">
            <a:extLst>
              <a:ext uri="{FF2B5EF4-FFF2-40B4-BE49-F238E27FC236}">
                <a16:creationId xmlns:a16="http://schemas.microsoft.com/office/drawing/2014/main" id="{2075D794-720A-4A16-BE1A-7D792D8C0E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8318" y="956704"/>
            <a:ext cx="1111603" cy="41795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6" descr="\\NAPOLEONE2\Dati\1SITO 2009LOCALE e SITO WP\WP-immagini\LOGHI ASSOCIATE\banco-desio.jpg">
            <a:extLst>
              <a:ext uri="{FF2B5EF4-FFF2-40B4-BE49-F238E27FC236}">
                <a16:creationId xmlns:a16="http://schemas.microsoft.com/office/drawing/2014/main" id="{43A486DA-6AFD-465B-9E58-56FD74E6FA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9271" y="954159"/>
            <a:ext cx="1129754" cy="42223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7" name="Picture 5">
            <a:extLst>
              <a:ext uri="{FF2B5EF4-FFF2-40B4-BE49-F238E27FC236}">
                <a16:creationId xmlns:a16="http://schemas.microsoft.com/office/drawing/2014/main" id="{2A584C70-26D9-4AF8-8DD2-A64B1B5F162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771" y="1005519"/>
            <a:ext cx="1010548" cy="37995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a:extLst>
              <a:ext uri="{FF2B5EF4-FFF2-40B4-BE49-F238E27FC236}">
                <a16:creationId xmlns:a16="http://schemas.microsoft.com/office/drawing/2014/main" id="{288B4761-7389-458F-B83D-E847FCD68A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1953" y="904234"/>
            <a:ext cx="1280877" cy="47990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Immagine 38">
            <a:extLst>
              <a:ext uri="{FF2B5EF4-FFF2-40B4-BE49-F238E27FC236}">
                <a16:creationId xmlns:a16="http://schemas.microsoft.com/office/drawing/2014/main" id="{D6323D93-43E4-41AA-8095-B99634964C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8417" y="1961633"/>
            <a:ext cx="1352283" cy="189298"/>
          </a:xfrm>
          <a:prstGeom prst="rect">
            <a:avLst/>
          </a:prstGeom>
        </p:spPr>
      </p:pic>
      <p:pic>
        <p:nvPicPr>
          <p:cNvPr id="41" name="Immagine 40">
            <a:extLst>
              <a:ext uri="{FF2B5EF4-FFF2-40B4-BE49-F238E27FC236}">
                <a16:creationId xmlns:a16="http://schemas.microsoft.com/office/drawing/2014/main" id="{BEA8E9D9-F32C-4AA0-952B-5772810100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6356" y="1786895"/>
            <a:ext cx="1010548" cy="377680"/>
          </a:xfrm>
          <a:prstGeom prst="rect">
            <a:avLst/>
          </a:prstGeom>
          <a:ln>
            <a:solidFill>
              <a:schemeClr val="bg1"/>
            </a:solidFill>
          </a:ln>
        </p:spPr>
      </p:pic>
      <p:cxnSp>
        <p:nvCxnSpPr>
          <p:cNvPr id="42" name="Connettore diritto 41" descr="linea">
            <a:extLst>
              <a:ext uri="{FF2B5EF4-FFF2-40B4-BE49-F238E27FC236}">
                <a16:creationId xmlns:a16="http://schemas.microsoft.com/office/drawing/2014/main" id="{D18B53E4-5DCE-4064-BA0C-479EEC2DFB51}"/>
              </a:ext>
            </a:extLst>
          </p:cNvPr>
          <p:cNvCxnSpPr>
            <a:cxnSpLocks/>
          </p:cNvCxnSpPr>
          <p:nvPr/>
        </p:nvCxnSpPr>
        <p:spPr>
          <a:xfrm>
            <a:off x="378934" y="2247053"/>
            <a:ext cx="8263970"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pic>
        <p:nvPicPr>
          <p:cNvPr id="43" name="Picture 30" descr="\\NAPOLEONE2\Dati\1SITO 2009LOCALE e SITO WP\WP-immagini\LOGHI ASSOCIATE\burgo.jpg">
            <a:extLst>
              <a:ext uri="{FF2B5EF4-FFF2-40B4-BE49-F238E27FC236}">
                <a16:creationId xmlns:a16="http://schemas.microsoft.com/office/drawing/2014/main" id="{6A914F46-000D-4983-B411-7F4C1B4849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69064" y="1732224"/>
            <a:ext cx="1219967" cy="45594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4" name="Picture 33" descr="\\NAPOLEONE2\Dati\1SITO 2009LOCALE e SITO WP\WP-immagini\LOGHI ASSOCIATE\credem.jpg">
            <a:extLst>
              <a:ext uri="{FF2B5EF4-FFF2-40B4-BE49-F238E27FC236}">
                <a16:creationId xmlns:a16="http://schemas.microsoft.com/office/drawing/2014/main" id="{171B5E39-7F6C-47E0-908B-86889C63E5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4838" y="1667283"/>
            <a:ext cx="1426156" cy="53300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5" name="Picture 35" descr="\\NAPOLEONE2\Dati\1SITO 2009LOCALE e SITO WP\WP-immagini\LOGHI ASSOCIATE\credit-agricole-Eurofactor.jpg">
            <a:extLst>
              <a:ext uri="{FF2B5EF4-FFF2-40B4-BE49-F238E27FC236}">
                <a16:creationId xmlns:a16="http://schemas.microsoft.com/office/drawing/2014/main" id="{E57EFD6A-A4C0-47A6-8354-16C04A1512F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67975" y="1856133"/>
            <a:ext cx="1511669" cy="33256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54" name="Immagine 53">
            <a:extLst>
              <a:ext uri="{FF2B5EF4-FFF2-40B4-BE49-F238E27FC236}">
                <a16:creationId xmlns:a16="http://schemas.microsoft.com/office/drawing/2014/main" id="{CF880B1A-D961-492D-94D6-6854D84F0E0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83766" y="1909201"/>
            <a:ext cx="1295012" cy="241997"/>
          </a:xfrm>
          <a:prstGeom prst="rect">
            <a:avLst/>
          </a:prstGeom>
        </p:spPr>
      </p:pic>
      <p:pic>
        <p:nvPicPr>
          <p:cNvPr id="55" name="Picture 39" descr="\\NAPOLEONE2\Dati\1SITO 2009LOCALE e SITO WP\WP-immagini\LOGHI ASSOCIATE\Exprivia.jpg">
            <a:extLst>
              <a:ext uri="{FF2B5EF4-FFF2-40B4-BE49-F238E27FC236}">
                <a16:creationId xmlns:a16="http://schemas.microsoft.com/office/drawing/2014/main" id="{FD80C20C-A5CA-4F4C-B6EA-CFF8B48691C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7557" y="2664233"/>
            <a:ext cx="1010548" cy="32323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56" name="Picture 40" descr="\\NAPOLEONE2\Dati\1SITO 2009LOCALE e SITO WP\WP-immagini\LOGHI ASSOCIATE\factorcoop.jpg">
            <a:extLst>
              <a:ext uri="{FF2B5EF4-FFF2-40B4-BE49-F238E27FC236}">
                <a16:creationId xmlns:a16="http://schemas.microsoft.com/office/drawing/2014/main" id="{50F40DEC-2956-4E90-8E23-6541BC5D4F6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68012" y="2512116"/>
            <a:ext cx="1602534" cy="5989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57" name="Connettore diritto 56" descr="linea">
            <a:extLst>
              <a:ext uri="{FF2B5EF4-FFF2-40B4-BE49-F238E27FC236}">
                <a16:creationId xmlns:a16="http://schemas.microsoft.com/office/drawing/2014/main" id="{C3BA8BE3-095D-4A72-9D27-09CE5178D842}"/>
              </a:ext>
            </a:extLst>
          </p:cNvPr>
          <p:cNvCxnSpPr>
            <a:cxnSpLocks/>
          </p:cNvCxnSpPr>
          <p:nvPr/>
        </p:nvCxnSpPr>
        <p:spPr>
          <a:xfrm>
            <a:off x="378934" y="3054608"/>
            <a:ext cx="8263970"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pic>
        <p:nvPicPr>
          <p:cNvPr id="58" name="Picture 9" descr="\\NAPOLEONE2\Dati\1SITO 2009LOCALE e SITO WP\WP-immagini\LOGHI ASSOCIATE\ibm.jpg">
            <a:extLst>
              <a:ext uri="{FF2B5EF4-FFF2-40B4-BE49-F238E27FC236}">
                <a16:creationId xmlns:a16="http://schemas.microsoft.com/office/drawing/2014/main" id="{256150EA-5A80-484D-B89D-6560BBB937D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46813" y="3352945"/>
            <a:ext cx="1465936" cy="54787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59" name="Picture 10" descr="\\NAPOLEONE2\Dati\1SITO 2009LOCALE e SITO WP\WP-immagini\LOGHI ASSOCIATE\Ifitalia.jpg">
            <a:extLst>
              <a:ext uri="{FF2B5EF4-FFF2-40B4-BE49-F238E27FC236}">
                <a16:creationId xmlns:a16="http://schemas.microsoft.com/office/drawing/2014/main" id="{57D3ED48-D76F-4B27-8CBC-B5AC188BC22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26808" y="3430596"/>
            <a:ext cx="1439274" cy="42458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60" name="Immagine 59">
            <a:extLst>
              <a:ext uri="{FF2B5EF4-FFF2-40B4-BE49-F238E27FC236}">
                <a16:creationId xmlns:a16="http://schemas.microsoft.com/office/drawing/2014/main" id="{4BC879DD-15DC-44F4-AA87-3DC3DBCA4D7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006843" y="3525635"/>
            <a:ext cx="1092705" cy="281454"/>
          </a:xfrm>
          <a:prstGeom prst="rect">
            <a:avLst/>
          </a:prstGeom>
        </p:spPr>
      </p:pic>
      <p:pic>
        <p:nvPicPr>
          <p:cNvPr id="61" name="Picture 41" descr="\\NAPOLEONE2\Dati\1SITO 2009LOCALE e SITO WP\WP-immagini\LOGHI ASSOCIATE\factorit.jpg">
            <a:extLst>
              <a:ext uri="{FF2B5EF4-FFF2-40B4-BE49-F238E27FC236}">
                <a16:creationId xmlns:a16="http://schemas.microsoft.com/office/drawing/2014/main" id="{117BFAF8-1D7F-4896-B3E9-C75BBDE3748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30012" y="2532475"/>
            <a:ext cx="1242119" cy="4642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62" name="Picture 43" descr="\\NAPOLEONE2\Dati\1SITO 2009LOCALE e SITO WP\WP-immagini\LOGHI ASSOCIATE\fercredit.jpg">
            <a:extLst>
              <a:ext uri="{FF2B5EF4-FFF2-40B4-BE49-F238E27FC236}">
                <a16:creationId xmlns:a16="http://schemas.microsoft.com/office/drawing/2014/main" id="{2F8C07E9-A7DF-43D0-99FE-B2249EC0B98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79757" y="2474844"/>
            <a:ext cx="1422026" cy="53146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64" name="Picture 2" descr="\\NAPOLEONE2\Dati\1SITO 2009LOCALE e SITO WP\WP-immagini\LOGHI ASSOCIATE\fidis.jpg">
            <a:extLst>
              <a:ext uri="{FF2B5EF4-FFF2-40B4-BE49-F238E27FC236}">
                <a16:creationId xmlns:a16="http://schemas.microsoft.com/office/drawing/2014/main" id="{FFB3EA88-5EBB-4F49-B27E-6C8DE92DEE3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04196" y="2494043"/>
            <a:ext cx="1373725" cy="5134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65" name="Picture 7" descr="\\NAPOLEONE2\Dati\1SITO 2009LOCALE e SITO WP\WP-immagini\LOGHI ASSOCIATE\general-finance.jpg">
            <a:extLst>
              <a:ext uri="{FF2B5EF4-FFF2-40B4-BE49-F238E27FC236}">
                <a16:creationId xmlns:a16="http://schemas.microsoft.com/office/drawing/2014/main" id="{D1B152AA-3897-421D-8FDD-E9EB28AE9B1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00294" y="2479354"/>
            <a:ext cx="1351926" cy="50526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66" name="Immagine 65" descr="Immagine che contiene disegnando, cibo&#10;&#10;Descrizione generata automaticamente">
            <a:extLst>
              <a:ext uri="{FF2B5EF4-FFF2-40B4-BE49-F238E27FC236}">
                <a16:creationId xmlns:a16="http://schemas.microsoft.com/office/drawing/2014/main" id="{29B41A74-100A-4454-BC9C-8437DB245699}"/>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71880" y="3392461"/>
            <a:ext cx="986831" cy="417952"/>
          </a:xfrm>
          <a:prstGeom prst="rect">
            <a:avLst/>
          </a:prstGeom>
        </p:spPr>
      </p:pic>
      <p:cxnSp>
        <p:nvCxnSpPr>
          <p:cNvPr id="74" name="Connettore diritto 73" descr="linea">
            <a:extLst>
              <a:ext uri="{FF2B5EF4-FFF2-40B4-BE49-F238E27FC236}">
                <a16:creationId xmlns:a16="http://schemas.microsoft.com/office/drawing/2014/main" id="{2858E55B-A128-4D13-9FD9-5D04356D5416}"/>
              </a:ext>
            </a:extLst>
          </p:cNvPr>
          <p:cNvCxnSpPr>
            <a:cxnSpLocks/>
          </p:cNvCxnSpPr>
          <p:nvPr/>
        </p:nvCxnSpPr>
        <p:spPr>
          <a:xfrm>
            <a:off x="414808" y="3917326"/>
            <a:ext cx="8263970"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pic>
        <p:nvPicPr>
          <p:cNvPr id="75" name="Immagine 74" descr="Immagine che contiene tavolo&#10;&#10;Descrizione generata automaticamente">
            <a:extLst>
              <a:ext uri="{FF2B5EF4-FFF2-40B4-BE49-F238E27FC236}">
                <a16:creationId xmlns:a16="http://schemas.microsoft.com/office/drawing/2014/main" id="{933506F0-F7DD-493B-8386-FBEE8583D7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182438" y="3352945"/>
            <a:ext cx="1092705" cy="546353"/>
          </a:xfrm>
          <a:prstGeom prst="rect">
            <a:avLst/>
          </a:prstGeom>
        </p:spPr>
      </p:pic>
      <p:pic>
        <p:nvPicPr>
          <p:cNvPr id="76" name="Immagine 75" descr="Immagine che contiene testo&#10;&#10;Descrizione generata automaticamente">
            <a:extLst>
              <a:ext uri="{FF2B5EF4-FFF2-40B4-BE49-F238E27FC236}">
                <a16:creationId xmlns:a16="http://schemas.microsoft.com/office/drawing/2014/main" id="{3D950A7B-AE65-4B85-AAF0-66E97DFE6F68}"/>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370454" y="3453653"/>
            <a:ext cx="1157996" cy="378471"/>
          </a:xfrm>
          <a:prstGeom prst="rect">
            <a:avLst/>
          </a:prstGeom>
        </p:spPr>
      </p:pic>
      <p:pic>
        <p:nvPicPr>
          <p:cNvPr id="77" name="Picture 13" descr="\\NAPOLEONE2\Dati\1SITO 2009LOCALE e SITO WP\WP-immagini\LOGHI ASSOCIATE\MBFACTA.jpg">
            <a:extLst>
              <a:ext uri="{FF2B5EF4-FFF2-40B4-BE49-F238E27FC236}">
                <a16:creationId xmlns:a16="http://schemas.microsoft.com/office/drawing/2014/main" id="{461B0120-5B40-4A92-A662-03E35894C136}"/>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t="23156" b="24421"/>
          <a:stretch/>
        </p:blipFill>
        <p:spPr bwMode="auto">
          <a:xfrm>
            <a:off x="7561183" y="3425730"/>
            <a:ext cx="1092705" cy="404756"/>
          </a:xfrm>
          <a:prstGeom prst="rect">
            <a:avLst/>
          </a:prstGeom>
          <a:noFill/>
          <a:extLst>
            <a:ext uri="{909E8E84-426E-40DD-AFC4-6F175D3DCCD1}">
              <a14:hiddenFill xmlns:a14="http://schemas.microsoft.com/office/drawing/2010/main">
                <a:solidFill>
                  <a:srgbClr val="FFFFFF"/>
                </a:solidFill>
              </a14:hiddenFill>
            </a:ext>
          </a:extLst>
        </p:spPr>
      </p:pic>
      <p:pic>
        <p:nvPicPr>
          <p:cNvPr id="78" name="Immagine 77">
            <a:extLst>
              <a:ext uri="{FF2B5EF4-FFF2-40B4-BE49-F238E27FC236}">
                <a16:creationId xmlns:a16="http://schemas.microsoft.com/office/drawing/2014/main" id="{A07687E8-F073-4DA6-A35B-0DDAF4FDE4A2}"/>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47557" y="4102654"/>
            <a:ext cx="846866" cy="581831"/>
          </a:xfrm>
          <a:prstGeom prst="rect">
            <a:avLst/>
          </a:prstGeom>
        </p:spPr>
      </p:pic>
      <p:pic>
        <p:nvPicPr>
          <p:cNvPr id="79" name="Picture 15" descr="\\NAPOLEONE2\Dati\1SITO 2009LOCALE e SITO WP\WP-immagini\LOGHI ASSOCIATE\mps.jpg">
            <a:extLst>
              <a:ext uri="{FF2B5EF4-FFF2-40B4-BE49-F238E27FC236}">
                <a16:creationId xmlns:a16="http://schemas.microsoft.com/office/drawing/2014/main" id="{B44E85B9-7CDA-450B-89F9-9BB19F971E0A}"/>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278182" y="4118386"/>
            <a:ext cx="1407999" cy="52622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81" name="Picture 16" descr="\\NAPOLEONE2\Dati\1SITO 2009LOCALE e SITO WP\WP-immagini\LOGHI ASSOCIATE\SACE.jpg">
            <a:extLst>
              <a:ext uri="{FF2B5EF4-FFF2-40B4-BE49-F238E27FC236}">
                <a16:creationId xmlns:a16="http://schemas.microsoft.com/office/drawing/2014/main" id="{24598665-5EB5-486A-9235-91852D849DA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663827" y="4214065"/>
            <a:ext cx="887090" cy="42845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82" name="Picture 38" descr="\\NAPOLEONE2\Dati\1SITO 2009LOCALE e SITO WP\WP-immagini\LOGHI ASSOCIATE\eni.jpg">
            <a:extLst>
              <a:ext uri="{FF2B5EF4-FFF2-40B4-BE49-F238E27FC236}">
                <a16:creationId xmlns:a16="http://schemas.microsoft.com/office/drawing/2014/main" id="{F1D5F113-5681-4D69-A002-4D09506643DA}"/>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51884" y="4137801"/>
            <a:ext cx="1334246" cy="49865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83" name="Picture 19" descr="\\NAPOLEONE2\Dati\1SITO 2009LOCALE e SITO WP\WP-immagini\LOGHI ASSOCIATE\sgfactoring.jpg">
            <a:extLst>
              <a:ext uri="{FF2B5EF4-FFF2-40B4-BE49-F238E27FC236}">
                <a16:creationId xmlns:a16="http://schemas.microsoft.com/office/drawing/2014/main" id="{3F893C4E-2D97-4099-B7CD-F3B1AAD97CE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998937" y="4152524"/>
            <a:ext cx="1334246" cy="49865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85" name="Connettore diritto 84" descr="linea">
            <a:extLst>
              <a:ext uri="{FF2B5EF4-FFF2-40B4-BE49-F238E27FC236}">
                <a16:creationId xmlns:a16="http://schemas.microsoft.com/office/drawing/2014/main" id="{A0E19242-747A-407F-9E6E-6BB95602349A}"/>
              </a:ext>
            </a:extLst>
          </p:cNvPr>
          <p:cNvCxnSpPr>
            <a:cxnSpLocks/>
          </p:cNvCxnSpPr>
          <p:nvPr/>
        </p:nvCxnSpPr>
        <p:spPr>
          <a:xfrm>
            <a:off x="408334" y="4702514"/>
            <a:ext cx="8263970"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pic>
        <p:nvPicPr>
          <p:cNvPr id="86" name="Picture 20" descr="\\NAPOLEONE2\Dati\1SITO 2009LOCALE e SITO WP\WP-immagini\LOGHI ASSOCIATE\ubi.jpg">
            <a:extLst>
              <a:ext uri="{FF2B5EF4-FFF2-40B4-BE49-F238E27FC236}">
                <a16:creationId xmlns:a16="http://schemas.microsoft.com/office/drawing/2014/main" id="{8E0BF05C-DFA1-4D84-B292-5B0655428B9F}"/>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297495" y="4182769"/>
            <a:ext cx="1172397" cy="43816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87" name="Picture 21" descr="\\NAPOLEONE2\Dati\1SITO 2009LOCALE e SITO WP\WP-immagini\LOGHI ASSOCIATE\unicredit.jpg">
            <a:extLst>
              <a:ext uri="{FF2B5EF4-FFF2-40B4-BE49-F238E27FC236}">
                <a16:creationId xmlns:a16="http://schemas.microsoft.com/office/drawing/2014/main" id="{895EA547-B68F-4366-84E4-6B39C5B14AD8}"/>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414466" y="4167799"/>
            <a:ext cx="1334246" cy="49865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7" name="Titolo 2">
            <a:extLst>
              <a:ext uri="{FF2B5EF4-FFF2-40B4-BE49-F238E27FC236}">
                <a16:creationId xmlns:a16="http://schemas.microsoft.com/office/drawing/2014/main" id="{9CCFAB52-DD61-435C-9E52-8B76E718BEB7}"/>
              </a:ext>
            </a:extLst>
          </p:cNvPr>
          <p:cNvSpPr txBox="1">
            <a:spLocks/>
          </p:cNvSpPr>
          <p:nvPr/>
        </p:nvSpPr>
        <p:spPr>
          <a:xfrm>
            <a:off x="457200" y="58316"/>
            <a:ext cx="8229600"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it-IT" sz="3600" b="1" kern="1200" dirty="0" smtClean="0">
                <a:solidFill>
                  <a:srgbClr val="6296CD"/>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a:ln>
                  <a:noFill/>
                </a:ln>
                <a:solidFill>
                  <a:srgbClr val="6296CD"/>
                </a:solidFill>
                <a:effectLst/>
                <a:uLnTx/>
                <a:uFillTx/>
                <a:latin typeface="Calibri"/>
                <a:ea typeface="+mj-ea"/>
                <a:cs typeface="+mj-cs"/>
              </a:rPr>
              <a:t>ASSOCIATI ORDINARI E CORRISPONDENTI</a:t>
            </a:r>
          </a:p>
        </p:txBody>
      </p:sp>
    </p:spTree>
    <p:extLst>
      <p:ext uri="{BB962C8B-B14F-4D97-AF65-F5344CB8AC3E}">
        <p14:creationId xmlns:p14="http://schemas.microsoft.com/office/powerpoint/2010/main" val="3260385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magine 66">
            <a:extLst>
              <a:ext uri="{FF2B5EF4-FFF2-40B4-BE49-F238E27FC236}">
                <a16:creationId xmlns:a16="http://schemas.microsoft.com/office/drawing/2014/main" id="{F8DE8E2C-40D7-4278-A277-CD3768609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039" y="3602408"/>
            <a:ext cx="1885950" cy="704850"/>
          </a:xfrm>
          <a:prstGeom prst="rect">
            <a:avLst/>
          </a:prstGeom>
        </p:spPr>
      </p:pic>
      <p:pic>
        <p:nvPicPr>
          <p:cNvPr id="68" name="Immagine 67">
            <a:extLst>
              <a:ext uri="{FF2B5EF4-FFF2-40B4-BE49-F238E27FC236}">
                <a16:creationId xmlns:a16="http://schemas.microsoft.com/office/drawing/2014/main" id="{A34EDBB7-1C4B-42D5-866D-A25345522D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357" y="3442084"/>
            <a:ext cx="1584556" cy="1132031"/>
          </a:xfrm>
          <a:prstGeom prst="rect">
            <a:avLst/>
          </a:prstGeom>
        </p:spPr>
      </p:pic>
      <p:pic>
        <p:nvPicPr>
          <p:cNvPr id="69" name="Immagine 68">
            <a:extLst>
              <a:ext uri="{FF2B5EF4-FFF2-40B4-BE49-F238E27FC236}">
                <a16:creationId xmlns:a16="http://schemas.microsoft.com/office/drawing/2014/main" id="{1C96F83A-D59D-46BC-A703-993712FD5F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51" y="3604727"/>
            <a:ext cx="853085" cy="810000"/>
          </a:xfrm>
          <a:prstGeom prst="rect">
            <a:avLst/>
          </a:prstGeom>
        </p:spPr>
      </p:pic>
      <p:pic>
        <p:nvPicPr>
          <p:cNvPr id="70" name="Immagine 69">
            <a:extLst>
              <a:ext uri="{FF2B5EF4-FFF2-40B4-BE49-F238E27FC236}">
                <a16:creationId xmlns:a16="http://schemas.microsoft.com/office/drawing/2014/main" id="{D0CF8B78-F436-4055-9A87-6DDFD40A66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8111" y="3388636"/>
            <a:ext cx="1211808" cy="1212296"/>
          </a:xfrm>
          <a:prstGeom prst="rect">
            <a:avLst/>
          </a:prstGeom>
        </p:spPr>
      </p:pic>
      <p:pic>
        <p:nvPicPr>
          <p:cNvPr id="51" name="Immagine 50">
            <a:extLst>
              <a:ext uri="{FF2B5EF4-FFF2-40B4-BE49-F238E27FC236}">
                <a16:creationId xmlns:a16="http://schemas.microsoft.com/office/drawing/2014/main" id="{CC1CF711-72A6-429A-A187-C4E90612F0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9401" y="1868963"/>
            <a:ext cx="867563" cy="706157"/>
          </a:xfrm>
          <a:prstGeom prst="rect">
            <a:avLst/>
          </a:prstGeom>
        </p:spPr>
      </p:pic>
      <p:cxnSp>
        <p:nvCxnSpPr>
          <p:cNvPr id="42" name="Connettore diritto 41" descr="linea">
            <a:extLst>
              <a:ext uri="{FF2B5EF4-FFF2-40B4-BE49-F238E27FC236}">
                <a16:creationId xmlns:a16="http://schemas.microsoft.com/office/drawing/2014/main" id="{D18B53E4-5DCE-4064-BA0C-479EEC2DFB51}"/>
              </a:ext>
            </a:extLst>
          </p:cNvPr>
          <p:cNvCxnSpPr>
            <a:cxnSpLocks/>
          </p:cNvCxnSpPr>
          <p:nvPr/>
        </p:nvCxnSpPr>
        <p:spPr>
          <a:xfrm>
            <a:off x="378934" y="1939046"/>
            <a:ext cx="8263970"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57" name="Connettore diritto 56" descr="linea">
            <a:extLst>
              <a:ext uri="{FF2B5EF4-FFF2-40B4-BE49-F238E27FC236}">
                <a16:creationId xmlns:a16="http://schemas.microsoft.com/office/drawing/2014/main" id="{C3BA8BE3-095D-4A72-9D27-09CE5178D842}"/>
              </a:ext>
            </a:extLst>
          </p:cNvPr>
          <p:cNvCxnSpPr>
            <a:cxnSpLocks/>
          </p:cNvCxnSpPr>
          <p:nvPr/>
        </p:nvCxnSpPr>
        <p:spPr>
          <a:xfrm>
            <a:off x="378934" y="2746601"/>
            <a:ext cx="8263970"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74" name="Connettore diritto 73" descr="linea">
            <a:extLst>
              <a:ext uri="{FF2B5EF4-FFF2-40B4-BE49-F238E27FC236}">
                <a16:creationId xmlns:a16="http://schemas.microsoft.com/office/drawing/2014/main" id="{2858E55B-A128-4D13-9FD9-5D04356D5416}"/>
              </a:ext>
            </a:extLst>
          </p:cNvPr>
          <p:cNvCxnSpPr>
            <a:cxnSpLocks/>
          </p:cNvCxnSpPr>
          <p:nvPr/>
        </p:nvCxnSpPr>
        <p:spPr>
          <a:xfrm>
            <a:off x="414808" y="3609319"/>
            <a:ext cx="8263970"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85" name="Connettore diritto 84" descr="linea">
            <a:extLst>
              <a:ext uri="{FF2B5EF4-FFF2-40B4-BE49-F238E27FC236}">
                <a16:creationId xmlns:a16="http://schemas.microsoft.com/office/drawing/2014/main" id="{A0E19242-747A-407F-9E6E-6BB95602349A}"/>
              </a:ext>
            </a:extLst>
          </p:cNvPr>
          <p:cNvCxnSpPr>
            <a:cxnSpLocks/>
          </p:cNvCxnSpPr>
          <p:nvPr/>
        </p:nvCxnSpPr>
        <p:spPr>
          <a:xfrm>
            <a:off x="408334" y="4394507"/>
            <a:ext cx="8263970"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pic>
        <p:nvPicPr>
          <p:cNvPr id="46" name="Immagine 45">
            <a:extLst>
              <a:ext uri="{FF2B5EF4-FFF2-40B4-BE49-F238E27FC236}">
                <a16:creationId xmlns:a16="http://schemas.microsoft.com/office/drawing/2014/main" id="{48EF3246-4368-41DE-B714-3183489D7D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4085" y="1331023"/>
            <a:ext cx="1350000" cy="450000"/>
          </a:xfrm>
          <a:prstGeom prst="rect">
            <a:avLst/>
          </a:prstGeom>
        </p:spPr>
      </p:pic>
      <p:pic>
        <p:nvPicPr>
          <p:cNvPr id="47" name="Immagine 46">
            <a:extLst>
              <a:ext uri="{FF2B5EF4-FFF2-40B4-BE49-F238E27FC236}">
                <a16:creationId xmlns:a16="http://schemas.microsoft.com/office/drawing/2014/main" id="{AE5113C3-9547-403B-969F-9C9D3C93F1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5201" y="1373638"/>
            <a:ext cx="1641465" cy="364770"/>
          </a:xfrm>
          <a:prstGeom prst="rect">
            <a:avLst/>
          </a:prstGeom>
        </p:spPr>
      </p:pic>
      <p:pic>
        <p:nvPicPr>
          <p:cNvPr id="48" name="Immagine 47" descr="Immagine che contiene testo, clipart&#10;&#10;Descrizione generata automaticamente">
            <a:extLst>
              <a:ext uri="{FF2B5EF4-FFF2-40B4-BE49-F238E27FC236}">
                <a16:creationId xmlns:a16="http://schemas.microsoft.com/office/drawing/2014/main" id="{E9F3FB37-765E-4654-8255-39183E0AE2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02138" y="1203598"/>
            <a:ext cx="2276475" cy="704850"/>
          </a:xfrm>
          <a:prstGeom prst="rect">
            <a:avLst/>
          </a:prstGeom>
        </p:spPr>
      </p:pic>
      <p:pic>
        <p:nvPicPr>
          <p:cNvPr id="49" name="Immagine 48">
            <a:extLst>
              <a:ext uri="{FF2B5EF4-FFF2-40B4-BE49-F238E27FC236}">
                <a16:creationId xmlns:a16="http://schemas.microsoft.com/office/drawing/2014/main" id="{6F9C53BD-F711-4B10-B702-BDCCFA7006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4344" y="2096272"/>
            <a:ext cx="1350000" cy="504563"/>
          </a:xfrm>
          <a:prstGeom prst="rect">
            <a:avLst/>
          </a:prstGeom>
        </p:spPr>
      </p:pic>
      <p:pic>
        <p:nvPicPr>
          <p:cNvPr id="50" name="Immagine 49">
            <a:extLst>
              <a:ext uri="{FF2B5EF4-FFF2-40B4-BE49-F238E27FC236}">
                <a16:creationId xmlns:a16="http://schemas.microsoft.com/office/drawing/2014/main" id="{10BDE88B-F861-413F-A660-5C4777E4AE5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39543" y="2084198"/>
            <a:ext cx="1414660" cy="528711"/>
          </a:xfrm>
          <a:prstGeom prst="rect">
            <a:avLst/>
          </a:prstGeom>
        </p:spPr>
      </p:pic>
      <p:pic>
        <p:nvPicPr>
          <p:cNvPr id="52" name="Immagine 51">
            <a:extLst>
              <a:ext uri="{FF2B5EF4-FFF2-40B4-BE49-F238E27FC236}">
                <a16:creationId xmlns:a16="http://schemas.microsoft.com/office/drawing/2014/main" id="{D5470761-E51D-4AE5-9F70-7FFC7B8E37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04686" y="2886949"/>
            <a:ext cx="1350000" cy="511575"/>
          </a:xfrm>
          <a:prstGeom prst="rect">
            <a:avLst/>
          </a:prstGeom>
        </p:spPr>
      </p:pic>
      <p:pic>
        <p:nvPicPr>
          <p:cNvPr id="53" name="Immagine 52">
            <a:extLst>
              <a:ext uri="{FF2B5EF4-FFF2-40B4-BE49-F238E27FC236}">
                <a16:creationId xmlns:a16="http://schemas.microsoft.com/office/drawing/2014/main" id="{518FC23B-8F69-4A8A-B9C1-594B6B37FDB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43428" y="2890454"/>
            <a:ext cx="916121" cy="504564"/>
          </a:xfrm>
          <a:prstGeom prst="rect">
            <a:avLst/>
          </a:prstGeom>
        </p:spPr>
      </p:pic>
      <p:pic>
        <p:nvPicPr>
          <p:cNvPr id="63" name="Immagine 62" descr="Immagine che contiene testo, clipart&#10;&#10;Descrizione generata automaticamente">
            <a:extLst>
              <a:ext uri="{FF2B5EF4-FFF2-40B4-BE49-F238E27FC236}">
                <a16:creationId xmlns:a16="http://schemas.microsoft.com/office/drawing/2014/main" id="{500A7254-729A-4C58-934E-CEA34803F9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92935" y="2834365"/>
            <a:ext cx="2712244" cy="616744"/>
          </a:xfrm>
          <a:prstGeom prst="rect">
            <a:avLst/>
          </a:prstGeom>
        </p:spPr>
      </p:pic>
      <p:sp>
        <p:nvSpPr>
          <p:cNvPr id="21" name="Titolo 2">
            <a:extLst>
              <a:ext uri="{FF2B5EF4-FFF2-40B4-BE49-F238E27FC236}">
                <a16:creationId xmlns:a16="http://schemas.microsoft.com/office/drawing/2014/main" id="{A2F02211-6327-4326-A5FD-442CF5138B08}"/>
              </a:ext>
            </a:extLst>
          </p:cNvPr>
          <p:cNvSpPr txBox="1">
            <a:spLocks/>
          </p:cNvSpPr>
          <p:nvPr/>
        </p:nvSpPr>
        <p:spPr>
          <a:xfrm>
            <a:off x="457200" y="58316"/>
            <a:ext cx="8229600"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it-IT" sz="3600" b="1" kern="1200" dirty="0" smtClean="0">
                <a:solidFill>
                  <a:srgbClr val="6296CD"/>
                </a:solidFill>
                <a:latin typeface="+mj-lt"/>
                <a:ea typeface="+mj-ea"/>
                <a:cs typeface="+mj-cs"/>
              </a:defRPr>
            </a:lvl1pPr>
          </a:lstStyle>
          <a:p>
            <a:pPr algn="ctr"/>
            <a:r>
              <a:rPr dirty="0">
                <a:latin typeface="Calibri"/>
              </a:rPr>
              <a:t>ASSOCIATI SOSTENITORI</a:t>
            </a:r>
          </a:p>
        </p:txBody>
      </p:sp>
    </p:spTree>
    <p:extLst>
      <p:ext uri="{BB962C8B-B14F-4D97-AF65-F5344CB8AC3E}">
        <p14:creationId xmlns:p14="http://schemas.microsoft.com/office/powerpoint/2010/main" val="426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randombar(horizontal)">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randombar(horizontal)">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randombar(horizontal)">
                                      <p:cBhvr>
                                        <p:cTn id="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tangolo 34">
            <a:extLst>
              <a:ext uri="{FF2B5EF4-FFF2-40B4-BE49-F238E27FC236}">
                <a16:creationId xmlns:a16="http://schemas.microsoft.com/office/drawing/2014/main" id="{F5F5FDE5-3931-4587-8DF2-26D61B861E03}"/>
              </a:ext>
            </a:extLst>
          </p:cNvPr>
          <p:cNvSpPr/>
          <p:nvPr/>
        </p:nvSpPr>
        <p:spPr>
          <a:xfrm>
            <a:off x="-6125" y="3713548"/>
            <a:ext cx="9144000" cy="1224409"/>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34" name="Rettangolo 33">
            <a:extLst>
              <a:ext uri="{FF2B5EF4-FFF2-40B4-BE49-F238E27FC236}">
                <a16:creationId xmlns:a16="http://schemas.microsoft.com/office/drawing/2014/main" id="{BD9483D2-1EB2-4EA3-B49B-3CBAF3E99DD8}"/>
              </a:ext>
            </a:extLst>
          </p:cNvPr>
          <p:cNvSpPr/>
          <p:nvPr/>
        </p:nvSpPr>
        <p:spPr>
          <a:xfrm>
            <a:off x="-6125" y="2392134"/>
            <a:ext cx="9144000" cy="1224409"/>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3" name="Rettangolo 2">
            <a:extLst>
              <a:ext uri="{FF2B5EF4-FFF2-40B4-BE49-F238E27FC236}">
                <a16:creationId xmlns:a16="http://schemas.microsoft.com/office/drawing/2014/main" id="{38027F9F-A9B8-48C2-AB24-A9AF7EFC19B5}"/>
              </a:ext>
            </a:extLst>
          </p:cNvPr>
          <p:cNvSpPr/>
          <p:nvPr/>
        </p:nvSpPr>
        <p:spPr>
          <a:xfrm>
            <a:off x="-6125" y="1105980"/>
            <a:ext cx="9144000" cy="1224409"/>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pic>
        <p:nvPicPr>
          <p:cNvPr id="22" name="Immagine 21">
            <a:extLst>
              <a:ext uri="{FF2B5EF4-FFF2-40B4-BE49-F238E27FC236}">
                <a16:creationId xmlns:a16="http://schemas.microsoft.com/office/drawing/2014/main" id="{1D1BFDB8-602B-477A-83BA-3716F8F411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6562" y="2456291"/>
            <a:ext cx="801120" cy="1080000"/>
          </a:xfrm>
          <a:prstGeom prst="rect">
            <a:avLst/>
          </a:prstGeom>
          <a:ln>
            <a:noFill/>
          </a:ln>
          <a:effectLst/>
        </p:spPr>
      </p:pic>
      <p:pic>
        <p:nvPicPr>
          <p:cNvPr id="23" name="Immagine 22">
            <a:extLst>
              <a:ext uri="{FF2B5EF4-FFF2-40B4-BE49-F238E27FC236}">
                <a16:creationId xmlns:a16="http://schemas.microsoft.com/office/drawing/2014/main" id="{1F8D68BB-BC5E-4C08-AF99-3E2415616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55" y="2456291"/>
            <a:ext cx="889108" cy="1080000"/>
          </a:xfrm>
          <a:prstGeom prst="rect">
            <a:avLst/>
          </a:prstGeom>
          <a:ln>
            <a:noFill/>
          </a:ln>
          <a:effectLst/>
        </p:spPr>
      </p:pic>
      <p:pic>
        <p:nvPicPr>
          <p:cNvPr id="24" name="Immagine 23">
            <a:extLst>
              <a:ext uri="{FF2B5EF4-FFF2-40B4-BE49-F238E27FC236}">
                <a16:creationId xmlns:a16="http://schemas.microsoft.com/office/drawing/2014/main" id="{9F398344-2A0D-43E8-9E82-7E7BB2A38F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02"/>
          <a:stretch/>
        </p:blipFill>
        <p:spPr>
          <a:xfrm>
            <a:off x="1921284" y="2456291"/>
            <a:ext cx="852094" cy="1080000"/>
          </a:xfrm>
          <a:prstGeom prst="rect">
            <a:avLst/>
          </a:prstGeom>
          <a:ln>
            <a:noFill/>
          </a:ln>
          <a:effectLst/>
        </p:spPr>
      </p:pic>
      <p:pic>
        <p:nvPicPr>
          <p:cNvPr id="25" name="Immagine 24">
            <a:extLst>
              <a:ext uri="{FF2B5EF4-FFF2-40B4-BE49-F238E27FC236}">
                <a16:creationId xmlns:a16="http://schemas.microsoft.com/office/drawing/2014/main" id="{6CED1518-281B-4E54-874C-B96426AF97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02" y="2456291"/>
            <a:ext cx="714930" cy="1080000"/>
          </a:xfrm>
          <a:prstGeom prst="rect">
            <a:avLst/>
          </a:prstGeom>
          <a:ln>
            <a:noFill/>
          </a:ln>
          <a:effectLst/>
        </p:spPr>
      </p:pic>
      <p:pic>
        <p:nvPicPr>
          <p:cNvPr id="26" name="Immagine 25">
            <a:extLst>
              <a:ext uri="{FF2B5EF4-FFF2-40B4-BE49-F238E27FC236}">
                <a16:creationId xmlns:a16="http://schemas.microsoft.com/office/drawing/2014/main" id="{A76121C3-230F-4A6B-A5E4-81BB5CFF39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1900" y="2456291"/>
            <a:ext cx="720000" cy="1080000"/>
          </a:xfrm>
          <a:prstGeom prst="rect">
            <a:avLst/>
          </a:prstGeom>
          <a:ln>
            <a:noFill/>
          </a:ln>
          <a:effectLst/>
        </p:spPr>
      </p:pic>
      <p:pic>
        <p:nvPicPr>
          <p:cNvPr id="27" name="Immagine 26">
            <a:extLst>
              <a:ext uri="{FF2B5EF4-FFF2-40B4-BE49-F238E27FC236}">
                <a16:creationId xmlns:a16="http://schemas.microsoft.com/office/drawing/2014/main" id="{B13A521F-B3A2-417C-8800-CCF1D4D8D3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9002" y="1183710"/>
            <a:ext cx="720000" cy="1080000"/>
          </a:xfrm>
          <a:prstGeom prst="rect">
            <a:avLst/>
          </a:prstGeom>
          <a:ln>
            <a:noFill/>
          </a:ln>
          <a:effectLst/>
        </p:spPr>
      </p:pic>
      <p:pic>
        <p:nvPicPr>
          <p:cNvPr id="28" name="Immagine 27">
            <a:extLst>
              <a:ext uri="{FF2B5EF4-FFF2-40B4-BE49-F238E27FC236}">
                <a16:creationId xmlns:a16="http://schemas.microsoft.com/office/drawing/2014/main" id="{8F263C3C-B4E6-4314-A247-B4E05A8770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93489" y="2456291"/>
            <a:ext cx="720000" cy="1080000"/>
          </a:xfrm>
          <a:prstGeom prst="rect">
            <a:avLst/>
          </a:prstGeom>
          <a:ln>
            <a:noFill/>
          </a:ln>
          <a:effectLst/>
        </p:spPr>
      </p:pic>
      <p:pic>
        <p:nvPicPr>
          <p:cNvPr id="29" name="Immagine 28">
            <a:extLst>
              <a:ext uri="{FF2B5EF4-FFF2-40B4-BE49-F238E27FC236}">
                <a16:creationId xmlns:a16="http://schemas.microsoft.com/office/drawing/2014/main" id="{B2DD2676-2017-42BC-9C60-14EF44D97F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31986" y="3770201"/>
            <a:ext cx="720000" cy="1080000"/>
          </a:xfrm>
          <a:prstGeom prst="rect">
            <a:avLst/>
          </a:prstGeom>
          <a:ln>
            <a:noFill/>
          </a:ln>
          <a:effectLst/>
        </p:spPr>
      </p:pic>
      <p:pic>
        <p:nvPicPr>
          <p:cNvPr id="30" name="Immagine 29">
            <a:extLst>
              <a:ext uri="{FF2B5EF4-FFF2-40B4-BE49-F238E27FC236}">
                <a16:creationId xmlns:a16="http://schemas.microsoft.com/office/drawing/2014/main" id="{C409910B-1FE0-4755-A6FC-C8B92CFABB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60471" y="3770201"/>
            <a:ext cx="720000" cy="1080000"/>
          </a:xfrm>
          <a:prstGeom prst="rect">
            <a:avLst/>
          </a:prstGeom>
          <a:ln>
            <a:noFill/>
          </a:ln>
          <a:effectLst/>
        </p:spPr>
      </p:pic>
      <p:pic>
        <p:nvPicPr>
          <p:cNvPr id="31" name="Immagine 30">
            <a:extLst>
              <a:ext uri="{FF2B5EF4-FFF2-40B4-BE49-F238E27FC236}">
                <a16:creationId xmlns:a16="http://schemas.microsoft.com/office/drawing/2014/main" id="{05DE38F3-B1F8-403B-9965-B752F2F12F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203" y="1183710"/>
            <a:ext cx="897470" cy="1080000"/>
          </a:xfrm>
          <a:prstGeom prst="rect">
            <a:avLst/>
          </a:prstGeom>
          <a:ln>
            <a:noFill/>
          </a:ln>
          <a:effectLst/>
        </p:spPr>
      </p:pic>
      <p:pic>
        <p:nvPicPr>
          <p:cNvPr id="32" name="Immagine 31">
            <a:extLst>
              <a:ext uri="{FF2B5EF4-FFF2-40B4-BE49-F238E27FC236}">
                <a16:creationId xmlns:a16="http://schemas.microsoft.com/office/drawing/2014/main" id="{0C630A57-66E4-4724-8CBA-4FCA383EBE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47035" y="1183710"/>
            <a:ext cx="720000" cy="1080000"/>
          </a:xfrm>
          <a:prstGeom prst="rect">
            <a:avLst/>
          </a:prstGeom>
          <a:ln>
            <a:noFill/>
          </a:ln>
          <a:effectLst/>
        </p:spPr>
      </p:pic>
      <p:pic>
        <p:nvPicPr>
          <p:cNvPr id="33" name="Immagine 32">
            <a:extLst>
              <a:ext uri="{FF2B5EF4-FFF2-40B4-BE49-F238E27FC236}">
                <a16:creationId xmlns:a16="http://schemas.microsoft.com/office/drawing/2014/main" id="{8054AC5A-0F36-4941-BC5B-052BD99A6D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58632" y="1183710"/>
            <a:ext cx="720000" cy="1080000"/>
          </a:xfrm>
          <a:prstGeom prst="rect">
            <a:avLst/>
          </a:prstGeom>
          <a:ln>
            <a:noFill/>
          </a:ln>
          <a:effectLst/>
        </p:spPr>
      </p:pic>
      <p:pic>
        <p:nvPicPr>
          <p:cNvPr id="37" name="Immagine 36">
            <a:extLst>
              <a:ext uri="{FF2B5EF4-FFF2-40B4-BE49-F238E27FC236}">
                <a16:creationId xmlns:a16="http://schemas.microsoft.com/office/drawing/2014/main" id="{6866932C-6FEC-4827-8CB5-0B0BE66F762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202" y="3770201"/>
            <a:ext cx="720000" cy="1080000"/>
          </a:xfrm>
          <a:prstGeom prst="rect">
            <a:avLst/>
          </a:prstGeom>
          <a:ln>
            <a:noFill/>
          </a:ln>
          <a:effectLst/>
        </p:spPr>
      </p:pic>
      <p:pic>
        <p:nvPicPr>
          <p:cNvPr id="39" name="Immagine 38">
            <a:extLst>
              <a:ext uri="{FF2B5EF4-FFF2-40B4-BE49-F238E27FC236}">
                <a16:creationId xmlns:a16="http://schemas.microsoft.com/office/drawing/2014/main" id="{9849D7C4-1ED4-488E-96C5-5CA10CAAD3A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76141" y="1183710"/>
            <a:ext cx="811265" cy="1080000"/>
          </a:xfrm>
          <a:prstGeom prst="rect">
            <a:avLst/>
          </a:prstGeom>
          <a:effectLst/>
        </p:spPr>
      </p:pic>
      <p:pic>
        <p:nvPicPr>
          <p:cNvPr id="41" name="Immagine 40">
            <a:extLst>
              <a:ext uri="{FF2B5EF4-FFF2-40B4-BE49-F238E27FC236}">
                <a16:creationId xmlns:a16="http://schemas.microsoft.com/office/drawing/2014/main" id="{7344AA4A-4EF5-44C4-9015-FB719F6AE63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7942" y="3770201"/>
            <a:ext cx="1064790" cy="1080000"/>
          </a:xfrm>
          <a:prstGeom prst="rect">
            <a:avLst/>
          </a:prstGeom>
          <a:effectLst/>
        </p:spPr>
      </p:pic>
      <p:pic>
        <p:nvPicPr>
          <p:cNvPr id="42" name="Immagine 41" descr="Immagine che contiene persona, tuta, uomo, segnale&#10;&#10;Descrizione generata automaticamente">
            <a:extLst>
              <a:ext uri="{FF2B5EF4-FFF2-40B4-BE49-F238E27FC236}">
                <a16:creationId xmlns:a16="http://schemas.microsoft.com/office/drawing/2014/main" id="{A2C9BAAF-4CE0-4453-B96E-612B3D94A4B0}"/>
              </a:ext>
            </a:extLst>
          </p:cNvPr>
          <p:cNvPicPr>
            <a:picLocks noChangeAspect="1"/>
          </p:cNvPicPr>
          <p:nvPr/>
        </p:nvPicPr>
        <p:blipFill rotWithShape="1">
          <a:blip r:embed="rId17"/>
          <a:srcRect l="15795" r="21543" b="-2"/>
          <a:stretch/>
        </p:blipFill>
        <p:spPr>
          <a:xfrm>
            <a:off x="2868211" y="3770201"/>
            <a:ext cx="876035" cy="1080000"/>
          </a:xfrm>
          <a:prstGeom prst="rect">
            <a:avLst/>
          </a:prstGeom>
          <a:effectLst/>
        </p:spPr>
      </p:pic>
      <p:pic>
        <p:nvPicPr>
          <p:cNvPr id="44" name="Immagine 43" descr="Immagine che contiene persona, uomo, tuta, abbigliamento&#10;&#10;Descrizione generata automaticamente">
            <a:extLst>
              <a:ext uri="{FF2B5EF4-FFF2-40B4-BE49-F238E27FC236}">
                <a16:creationId xmlns:a16="http://schemas.microsoft.com/office/drawing/2014/main" id="{D261F358-81B5-49A0-841A-95DE73F7060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89270" y="1183710"/>
            <a:ext cx="1056457" cy="1080000"/>
          </a:xfrm>
          <a:prstGeom prst="rect">
            <a:avLst/>
          </a:prstGeom>
          <a:effectLst/>
        </p:spPr>
      </p:pic>
      <p:pic>
        <p:nvPicPr>
          <p:cNvPr id="45" name="Immagine 44" descr="Immagine che contiene uomo, persona, tuta, abbigliamento&#10;&#10;Descrizione generata automaticamente">
            <a:extLst>
              <a:ext uri="{FF2B5EF4-FFF2-40B4-BE49-F238E27FC236}">
                <a16:creationId xmlns:a16="http://schemas.microsoft.com/office/drawing/2014/main" id="{C797F503-923F-4A6C-8AAE-733CC264AB4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536371" y="1183710"/>
            <a:ext cx="948173" cy="1080000"/>
          </a:xfrm>
          <a:prstGeom prst="rect">
            <a:avLst/>
          </a:prstGeom>
          <a:effectLst/>
        </p:spPr>
      </p:pic>
      <p:pic>
        <p:nvPicPr>
          <p:cNvPr id="46" name="Immagine 45" descr="Immagine che contiene computer, tavolo, donna, scrivania&#10;&#10;Descrizione generata automaticamente">
            <a:extLst>
              <a:ext uri="{FF2B5EF4-FFF2-40B4-BE49-F238E27FC236}">
                <a16:creationId xmlns:a16="http://schemas.microsoft.com/office/drawing/2014/main" id="{2341706F-4541-47B8-9D26-EE43E8512893}"/>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33827" t="34634" r="3452" b="13567"/>
          <a:stretch/>
        </p:blipFill>
        <p:spPr>
          <a:xfrm>
            <a:off x="6364295" y="3770201"/>
            <a:ext cx="974614" cy="1080000"/>
          </a:xfrm>
          <a:prstGeom prst="rect">
            <a:avLst/>
          </a:prstGeom>
          <a:effectLst/>
        </p:spPr>
      </p:pic>
      <p:pic>
        <p:nvPicPr>
          <p:cNvPr id="47" name="Immagine 46" descr="Immagine che contiene persona, tuta, uomo, cravatta&#10;&#10;Descrizione generata automaticamente">
            <a:extLst>
              <a:ext uri="{FF2B5EF4-FFF2-40B4-BE49-F238E27FC236}">
                <a16:creationId xmlns:a16="http://schemas.microsoft.com/office/drawing/2014/main" id="{3B778DE8-EA13-4174-9327-31B990CE734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422011" y="2456291"/>
            <a:ext cx="932962" cy="1080000"/>
          </a:xfrm>
          <a:prstGeom prst="rect">
            <a:avLst/>
          </a:prstGeom>
          <a:effectLst/>
        </p:spPr>
      </p:pic>
      <p:pic>
        <p:nvPicPr>
          <p:cNvPr id="48" name="Picture 4">
            <a:extLst>
              <a:ext uri="{FF2B5EF4-FFF2-40B4-BE49-F238E27FC236}">
                <a16:creationId xmlns:a16="http://schemas.microsoft.com/office/drawing/2014/main" id="{1E3B4365-1307-4151-92B3-8699B7B54B1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37323" y="1183710"/>
            <a:ext cx="71811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a:extLst>
              <a:ext uri="{FF2B5EF4-FFF2-40B4-BE49-F238E27FC236}">
                <a16:creationId xmlns:a16="http://schemas.microsoft.com/office/drawing/2014/main" id="{26248850-F1ED-4355-80DC-6981EA99A48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70229" y="1183710"/>
            <a:ext cx="77454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a:extLst>
              <a:ext uri="{FF2B5EF4-FFF2-40B4-BE49-F238E27FC236}">
                <a16:creationId xmlns:a16="http://schemas.microsoft.com/office/drawing/2014/main" id="{8D0B2BF3-105C-401D-9BE3-B8C70A8E0AA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10422" y="2456290"/>
            <a:ext cx="77454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a:extLst>
              <a:ext uri="{FF2B5EF4-FFF2-40B4-BE49-F238E27FC236}">
                <a16:creationId xmlns:a16="http://schemas.microsoft.com/office/drawing/2014/main" id="{8200E9A0-166A-46B7-A30A-2242D71F2ED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63495" y="2456291"/>
            <a:ext cx="77454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a:extLst>
              <a:ext uri="{FF2B5EF4-FFF2-40B4-BE49-F238E27FC236}">
                <a16:creationId xmlns:a16="http://schemas.microsoft.com/office/drawing/2014/main" id="{04D08F50-FADB-4C13-A234-025CC4E82A1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256203" y="2456291"/>
            <a:ext cx="80727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a:extLst>
              <a:ext uri="{FF2B5EF4-FFF2-40B4-BE49-F238E27FC236}">
                <a16:creationId xmlns:a16="http://schemas.microsoft.com/office/drawing/2014/main" id="{BC9F908A-3553-4FB4-BBC3-788AD7F7F27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39726" y="3770201"/>
            <a:ext cx="77454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a:extLst>
              <a:ext uri="{FF2B5EF4-FFF2-40B4-BE49-F238E27FC236}">
                <a16:creationId xmlns:a16="http://schemas.microsoft.com/office/drawing/2014/main" id="{7AF51CC2-C45B-4852-BB8E-18A9BDE4065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02010" y="3770201"/>
            <a:ext cx="77454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8">
            <a:extLst>
              <a:ext uri="{FF2B5EF4-FFF2-40B4-BE49-F238E27FC236}">
                <a16:creationId xmlns:a16="http://schemas.microsoft.com/office/drawing/2014/main" id="{77F141AF-0242-413B-B450-C37D56672E5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26648" y="3770200"/>
            <a:ext cx="77454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0">
            <a:extLst>
              <a:ext uri="{FF2B5EF4-FFF2-40B4-BE49-F238E27FC236}">
                <a16:creationId xmlns:a16="http://schemas.microsoft.com/office/drawing/2014/main" id="{554CDC42-E626-453A-BE72-12BBAC18B7F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288931" y="3770201"/>
            <a:ext cx="77454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descr="Immagine che contiene parete, persona, uomo, tuta&#10;&#10;Descrizione generata automaticamente">
            <a:extLst>
              <a:ext uri="{FF2B5EF4-FFF2-40B4-BE49-F238E27FC236}">
                <a16:creationId xmlns:a16="http://schemas.microsoft.com/office/drawing/2014/main" id="{8675D0E6-99B8-4F15-98D1-C7827B369B83}"/>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8290599" y="1183710"/>
            <a:ext cx="772877" cy="1080000"/>
          </a:xfrm>
          <a:prstGeom prst="rect">
            <a:avLst/>
          </a:prstGeom>
        </p:spPr>
      </p:pic>
      <p:sp>
        <p:nvSpPr>
          <p:cNvPr id="38" name="Titolo 1">
            <a:extLst>
              <a:ext uri="{FF2B5EF4-FFF2-40B4-BE49-F238E27FC236}">
                <a16:creationId xmlns:a16="http://schemas.microsoft.com/office/drawing/2014/main" id="{FE7B9BB0-F8E8-4EF3-A401-4DE4A8022105}"/>
              </a:ext>
            </a:extLst>
          </p:cNvPr>
          <p:cNvSpPr txBox="1">
            <a:spLocks/>
          </p:cNvSpPr>
          <p:nvPr/>
        </p:nvSpPr>
        <p:spPr>
          <a:xfrm>
            <a:off x="395536" y="205979"/>
            <a:ext cx="8361978" cy="9000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lang="it-IT" sz="3600" b="1" kern="1200" dirty="0" smtClean="0">
                <a:solidFill>
                  <a:srgbClr val="6296CD"/>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a:ln>
                  <a:noFill/>
                </a:ln>
                <a:solidFill>
                  <a:srgbClr val="6296CD"/>
                </a:solidFill>
                <a:effectLst/>
                <a:uLnTx/>
                <a:uFillTx/>
                <a:latin typeface="Calibri"/>
                <a:ea typeface="+mj-ea"/>
                <a:cs typeface="+mj-cs"/>
              </a:rPr>
              <a:t>Il Consiglio, il Comitato Esecutivo e il Collegio dei Revisori di Assifact</a:t>
            </a:r>
            <a:endParaRPr kumimoji="0" lang="it-IT" sz="3200" b="1" i="0" u="none" strike="noStrike" kern="1200" cap="none" spc="0" normalizeH="0" baseline="0" noProof="0" dirty="0">
              <a:ln>
                <a:noFill/>
              </a:ln>
              <a:solidFill>
                <a:srgbClr val="6296CD"/>
              </a:solidFill>
              <a:effectLst/>
              <a:uLnTx/>
              <a:uFillTx/>
              <a:latin typeface="Calibri"/>
              <a:ea typeface="+mj-ea"/>
              <a:cs typeface="+mj-cs"/>
            </a:endParaRPr>
          </a:p>
        </p:txBody>
      </p:sp>
    </p:spTree>
    <p:extLst>
      <p:ext uri="{BB962C8B-B14F-4D97-AF65-F5344CB8AC3E}">
        <p14:creationId xmlns:p14="http://schemas.microsoft.com/office/powerpoint/2010/main" val="1741030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donna, nero&#10;&#10;Descrizione generata automaticamente">
            <a:extLst>
              <a:ext uri="{FF2B5EF4-FFF2-40B4-BE49-F238E27FC236}">
                <a16:creationId xmlns:a16="http://schemas.microsoft.com/office/drawing/2014/main" id="{7DAC6487-D263-46D9-B765-1108F6EFD7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877" r="13877" b="-1"/>
          <a:stretch/>
        </p:blipFill>
        <p:spPr>
          <a:xfrm rot="16200000">
            <a:off x="909718" y="2194631"/>
            <a:ext cx="1507913" cy="2845104"/>
          </a:xfrm>
          <a:prstGeom prst="rect">
            <a:avLst/>
          </a:prstGeom>
        </p:spPr>
      </p:pic>
      <p:pic>
        <p:nvPicPr>
          <p:cNvPr id="5" name="Immagine 4" descr="Immagine che contiene persona, uomo, tuta, abbigliamento&#10;&#10;Descrizione generata automaticamente">
            <a:extLst>
              <a:ext uri="{FF2B5EF4-FFF2-40B4-BE49-F238E27FC236}">
                <a16:creationId xmlns:a16="http://schemas.microsoft.com/office/drawing/2014/main" id="{D7780A72-E31A-41E3-AC0B-5B582201D3C3}"/>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t="18507" b="41911"/>
          <a:stretch/>
        </p:blipFill>
        <p:spPr>
          <a:xfrm>
            <a:off x="6056811" y="1288170"/>
            <a:ext cx="2848488" cy="1507913"/>
          </a:xfrm>
          <a:prstGeom prst="rect">
            <a:avLst/>
          </a:prstGeom>
          <a:solidFill>
            <a:srgbClr val="FFFFFF">
              <a:shade val="85000"/>
            </a:srgbClr>
          </a:solidFill>
        </p:spPr>
      </p:pic>
      <p:pic>
        <p:nvPicPr>
          <p:cNvPr id="6" name="Immagine 5" descr="Immagine che contiene persona, interni, uomo, tavolo&#10;&#10;Descrizione generata automaticamente">
            <a:extLst>
              <a:ext uri="{FF2B5EF4-FFF2-40B4-BE49-F238E27FC236}">
                <a16:creationId xmlns:a16="http://schemas.microsoft.com/office/drawing/2014/main" id="{DCC65317-1159-4EF7-A71B-D9D845DDD4E7}"/>
              </a:ext>
            </a:extLst>
          </p:cNvPr>
          <p:cNvPicPr preferRelativeResize="0">
            <a:picLocks noChangeAspect="1"/>
          </p:cNvPicPr>
          <p:nvPr/>
        </p:nvPicPr>
        <p:blipFill rotWithShape="1">
          <a:blip r:embed="rId4">
            <a:extLst>
              <a:ext uri="{28A0092B-C50C-407E-A947-70E740481C1C}">
                <a14:useLocalDpi xmlns:a14="http://schemas.microsoft.com/office/drawing/2010/main" val="0"/>
              </a:ext>
            </a:extLst>
          </a:blip>
          <a:srcRect t="24568" r="1" b="38002"/>
          <a:stretch/>
        </p:blipFill>
        <p:spPr>
          <a:xfrm>
            <a:off x="3157277" y="1288170"/>
            <a:ext cx="2846070" cy="1507913"/>
          </a:xfrm>
          <a:prstGeom prst="rect">
            <a:avLst/>
          </a:prstGeom>
          <a:solidFill>
            <a:srgbClr val="FFFFFF">
              <a:shade val="85000"/>
            </a:srgbClr>
          </a:solidFill>
        </p:spPr>
      </p:pic>
      <p:pic>
        <p:nvPicPr>
          <p:cNvPr id="7" name="Picture 2" descr="Immagine che contiene persona, donna, interni, abbigliamento&#10;&#10;Descrizione generata automaticamente">
            <a:extLst>
              <a:ext uri="{FF2B5EF4-FFF2-40B4-BE49-F238E27FC236}">
                <a16:creationId xmlns:a16="http://schemas.microsoft.com/office/drawing/2014/main" id="{ED8197EE-8A7D-4743-82FC-0BC24E86966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497" r="-2" b="40495"/>
          <a:stretch/>
        </p:blipFill>
        <p:spPr bwMode="auto">
          <a:xfrm>
            <a:off x="3157277" y="2862007"/>
            <a:ext cx="2846070" cy="15103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magine 7" descr="Immagine che contiene persona, uomo, tuta, cravatta&#10;&#10;Descrizione generata automaticamente">
            <a:extLst>
              <a:ext uri="{FF2B5EF4-FFF2-40B4-BE49-F238E27FC236}">
                <a16:creationId xmlns:a16="http://schemas.microsoft.com/office/drawing/2014/main" id="{3E9A41C3-1FBD-4B03-87E2-52D979922E3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865" r="-2" b="48813"/>
          <a:stretch/>
        </p:blipFill>
        <p:spPr>
          <a:xfrm>
            <a:off x="241121" y="1288170"/>
            <a:ext cx="2846070" cy="1507913"/>
          </a:xfrm>
          <a:prstGeom prst="rect">
            <a:avLst/>
          </a:prstGeom>
        </p:spPr>
      </p:pic>
      <p:sp>
        <p:nvSpPr>
          <p:cNvPr id="11" name="Titolo 1">
            <a:extLst>
              <a:ext uri="{FF2B5EF4-FFF2-40B4-BE49-F238E27FC236}">
                <a16:creationId xmlns:a16="http://schemas.microsoft.com/office/drawing/2014/main" id="{443C824F-5225-4E52-BA4C-7BD4984F8277}"/>
              </a:ext>
            </a:extLst>
          </p:cNvPr>
          <p:cNvSpPr txBox="1">
            <a:spLocks/>
          </p:cNvSpPr>
          <p:nvPr/>
        </p:nvSpPr>
        <p:spPr>
          <a:xfrm>
            <a:off x="899592" y="425818"/>
            <a:ext cx="7416824" cy="857250"/>
          </a:xfrm>
          <a:prstGeom prst="rect">
            <a:avLst/>
          </a:prstGeom>
        </p:spPr>
        <p:txBody>
          <a:bodyPr/>
          <a:lstStyle>
            <a:lvl1pPr algn="l" defTabSz="914400" rtl="0" eaLnBrk="1" latinLnBrk="0" hangingPunct="1">
              <a:spcBef>
                <a:spcPct val="0"/>
              </a:spcBef>
              <a:buNone/>
              <a:defRPr lang="it-IT" sz="3600" b="1" kern="1200" dirty="0" smtClean="0">
                <a:solidFill>
                  <a:srgbClr val="6296CD"/>
                </a:solidFill>
                <a:latin typeface="+mj-lt"/>
                <a:ea typeface="+mj-ea"/>
                <a:cs typeface="+mj-cs"/>
              </a:defRPr>
            </a:lvl1pPr>
          </a:lstStyle>
          <a:p>
            <a:r>
              <a:rPr lang="it-IT" sz="3200" dirty="0"/>
              <a:t>Lo staff di </a:t>
            </a:r>
            <a:r>
              <a:rPr lang="it-IT" sz="3200" dirty="0" err="1"/>
              <a:t>Assifact</a:t>
            </a:r>
            <a:endParaRPr lang="it-IT" sz="3200" dirty="0"/>
          </a:p>
        </p:txBody>
      </p:sp>
      <p:pic>
        <p:nvPicPr>
          <p:cNvPr id="3" name="Immagine 2" descr="Immagine che contiene persona, parete, uomo, interni&#10;&#10;Descrizione generata automaticamente">
            <a:extLst>
              <a:ext uri="{FF2B5EF4-FFF2-40B4-BE49-F238E27FC236}">
                <a16:creationId xmlns:a16="http://schemas.microsoft.com/office/drawing/2014/main" id="{26A6198B-0BC3-445F-9650-B9787D0A2F1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269" t="12282" r="7133" b="52800"/>
          <a:stretch/>
        </p:blipFill>
        <p:spPr>
          <a:xfrm>
            <a:off x="6057255" y="2861597"/>
            <a:ext cx="2847600" cy="1511172"/>
          </a:xfrm>
          <a:prstGeom prst="rect">
            <a:avLst/>
          </a:prstGeom>
        </p:spPr>
      </p:pic>
    </p:spTree>
    <p:extLst>
      <p:ext uri="{BB962C8B-B14F-4D97-AF65-F5344CB8AC3E}">
        <p14:creationId xmlns:p14="http://schemas.microsoft.com/office/powerpoint/2010/main" val="984889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15344" y="1652042"/>
            <a:ext cx="4040631" cy="847700"/>
          </a:xfrm>
          <a:prstGeom prst="rect">
            <a:avLst/>
          </a:prstGeom>
        </p:spPr>
        <p:txBody>
          <a:bodyPr vert="horz" lIns="91440" tIns="45720" rIns="91440" bIns="45720" rtlCol="0">
            <a:noAutofit/>
          </a:bodyPr>
          <a:lstStyle/>
          <a:p>
            <a:pPr>
              <a:lnSpc>
                <a:spcPct val="90000"/>
              </a:lnSpc>
              <a:spcBef>
                <a:spcPct val="20000"/>
              </a:spcBef>
              <a:buFont typeface="Arial" panose="020B0604020202020204" pitchFamily="34" charset="0"/>
            </a:pPr>
            <a:r>
              <a:rPr lang="it-IT" sz="3200" u="sng" dirty="0"/>
              <a:t>Nel 2020 </a:t>
            </a:r>
            <a:r>
              <a:rPr lang="it-IT" sz="3200" b="1" u="sng" dirty="0"/>
              <a:t>l’economia mondiale ha registrato una contrazione  del 3,3% </a:t>
            </a:r>
            <a:endParaRPr lang="it-IT" sz="3200" dirty="0"/>
          </a:p>
        </p:txBody>
      </p:sp>
      <p:sp>
        <p:nvSpPr>
          <p:cNvPr id="18" name="Slide Number Placeholder 4">
            <a:extLst>
              <a:ext uri="{FF2B5EF4-FFF2-40B4-BE49-F238E27FC236}">
                <a16:creationId xmlns:a16="http://schemas.microsoft.com/office/drawing/2014/main" id="{C56A044C-3BD9-4E94-8075-A63A276051AE}"/>
              </a:ext>
            </a:extLst>
          </p:cNvPr>
          <p:cNvSpPr>
            <a:spLocks noGrp="1"/>
          </p:cNvSpPr>
          <p:nvPr>
            <p:ph type="sldNum" sz="quarter" idx="12"/>
          </p:nvPr>
        </p:nvSpPr>
        <p:spPr>
          <a:xfrm>
            <a:off x="2123728" y="4623978"/>
            <a:ext cx="586408" cy="273844"/>
          </a:xfrm>
        </p:spPr>
        <p:txBody>
          <a:bodyPr/>
          <a:lstStyle/>
          <a:p>
            <a:pPr>
              <a:spcAft>
                <a:spcPts val="600"/>
              </a:spcAft>
            </a:pPr>
            <a:fld id="{4E7C5B8D-5CEB-4AD5-96FB-DBCFD474D3E9}" type="slidenum">
              <a:rPr lang="it-IT" smtClean="0"/>
              <a:pPr>
                <a:spcAft>
                  <a:spcPts val="600"/>
                </a:spcAft>
              </a:pPr>
              <a:t>3</a:t>
            </a:fld>
            <a:endParaRPr lang="it-IT"/>
          </a:p>
        </p:txBody>
      </p:sp>
      <p:pic>
        <p:nvPicPr>
          <p:cNvPr id="16" name="Immagine 15">
            <a:extLst>
              <a:ext uri="{FF2B5EF4-FFF2-40B4-BE49-F238E27FC236}">
                <a16:creationId xmlns:a16="http://schemas.microsoft.com/office/drawing/2014/main" id="{F3183CFF-2052-4963-AFCD-38CA1A704D4F}"/>
              </a:ext>
            </a:extLst>
          </p:cNvPr>
          <p:cNvPicPr>
            <a:picLocks noChangeAspect="1"/>
          </p:cNvPicPr>
          <p:nvPr/>
        </p:nvPicPr>
        <p:blipFill>
          <a:blip r:embed="rId3"/>
          <a:stretch>
            <a:fillRect/>
          </a:stretch>
        </p:blipFill>
        <p:spPr>
          <a:xfrm>
            <a:off x="4860504" y="44320"/>
            <a:ext cx="4248000" cy="5047710"/>
          </a:xfrm>
          <a:prstGeom prst="rect">
            <a:avLst/>
          </a:prstGeom>
        </p:spPr>
      </p:pic>
      <p:sp>
        <p:nvSpPr>
          <p:cNvPr id="19" name="CasellaDiTesto 18">
            <a:extLst>
              <a:ext uri="{FF2B5EF4-FFF2-40B4-BE49-F238E27FC236}">
                <a16:creationId xmlns:a16="http://schemas.microsoft.com/office/drawing/2014/main" id="{AF3B369E-C04A-40F3-9BFC-8C87F02A2AC2}"/>
              </a:ext>
            </a:extLst>
          </p:cNvPr>
          <p:cNvSpPr txBox="1"/>
          <p:nvPr/>
        </p:nvSpPr>
        <p:spPr>
          <a:xfrm>
            <a:off x="251521" y="699542"/>
            <a:ext cx="4320480" cy="229778"/>
          </a:xfrm>
          <a:prstGeom prst="rect">
            <a:avLst/>
          </a:prstGeom>
        </p:spPr>
        <p:txBody>
          <a:bodyPr vert="horz" lIns="91440" tIns="45720" rIns="91440" bIns="45720" rtlCol="0" anchor="ctr">
            <a:noAutofit/>
          </a:bodyPr>
          <a:lstStyle>
            <a:defPPr>
              <a:defRPr lang="it-IT"/>
            </a:defPPr>
            <a:lvl1pPr>
              <a:lnSpc>
                <a:spcPct val="90000"/>
              </a:lnSpc>
              <a:spcBef>
                <a:spcPct val="0"/>
              </a:spcBef>
              <a:spcAft>
                <a:spcPts val="600"/>
              </a:spcAft>
              <a:defRPr sz="1000" i="1">
                <a:solidFill>
                  <a:srgbClr val="6296CD"/>
                </a:solidFill>
                <a:latin typeface="+mj-lt"/>
                <a:ea typeface="+mj-ea"/>
                <a:cs typeface="+mj-cs"/>
              </a:defRPr>
            </a:lvl1pPr>
          </a:lstStyle>
          <a:p>
            <a:r>
              <a:rPr lang="it-IT" sz="2800" b="1" dirty="0"/>
              <a:t>La pandemia ha causato  la più forte recessione dalla seconda guerra mondiale</a:t>
            </a:r>
          </a:p>
        </p:txBody>
      </p:sp>
      <p:sp>
        <p:nvSpPr>
          <p:cNvPr id="8" name="Rettangolo 7"/>
          <p:cNvSpPr/>
          <p:nvPr/>
        </p:nvSpPr>
        <p:spPr>
          <a:xfrm>
            <a:off x="4572000" y="4886499"/>
            <a:ext cx="3538736" cy="27753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it-IT" sz="1000" i="1" kern="1200" dirty="0">
                <a:solidFill>
                  <a:srgbClr val="6296CD"/>
                </a:solidFill>
                <a:latin typeface="+mj-lt"/>
                <a:ea typeface="+mj-ea"/>
                <a:cs typeface="+mj-cs"/>
              </a:rPr>
              <a:t>Source: International Monetary Fund - World Economic Outlook</a:t>
            </a:r>
          </a:p>
        </p:txBody>
      </p:sp>
      <p:sp>
        <p:nvSpPr>
          <p:cNvPr id="15" name="Rettangolo 14">
            <a:extLst>
              <a:ext uri="{FF2B5EF4-FFF2-40B4-BE49-F238E27FC236}">
                <a16:creationId xmlns:a16="http://schemas.microsoft.com/office/drawing/2014/main" id="{94313E37-20C1-4577-8808-DEE410AC8240}"/>
              </a:ext>
            </a:extLst>
          </p:cNvPr>
          <p:cNvSpPr/>
          <p:nvPr/>
        </p:nvSpPr>
        <p:spPr>
          <a:xfrm>
            <a:off x="355412" y="3723878"/>
            <a:ext cx="5266434" cy="614202"/>
          </a:xfrm>
          <a:prstGeom prst="rect">
            <a:avLst/>
          </a:prstGeom>
        </p:spPr>
        <p:txBody>
          <a:bodyPr vert="horz" lIns="91440" tIns="45720" rIns="91440" bIns="45720" rtlCol="0">
            <a:noAutofit/>
          </a:bodyPr>
          <a:lstStyle/>
          <a:p>
            <a:pPr>
              <a:lnSpc>
                <a:spcPct val="90000"/>
              </a:lnSpc>
              <a:spcBef>
                <a:spcPct val="20000"/>
              </a:spcBef>
              <a:buFont typeface="Arial" panose="020B0604020202020204" pitchFamily="34" charset="0"/>
            </a:pPr>
            <a:r>
              <a:rPr lang="it-IT" sz="2000" dirty="0"/>
              <a:t>Le previsioni stimano una ripresa:</a:t>
            </a:r>
          </a:p>
          <a:p>
            <a:pPr>
              <a:lnSpc>
                <a:spcPct val="90000"/>
              </a:lnSpc>
              <a:spcBef>
                <a:spcPct val="20000"/>
              </a:spcBef>
              <a:buFont typeface="Arial" panose="020B0604020202020204" pitchFamily="34" charset="0"/>
            </a:pPr>
            <a:r>
              <a:rPr lang="it-IT" sz="2000" b="1" dirty="0"/>
              <a:t>+ 6% nel 2021, +4,4% nel 2022, +3,5% nel 2023</a:t>
            </a:r>
          </a:p>
          <a:p>
            <a:pPr>
              <a:lnSpc>
                <a:spcPct val="90000"/>
              </a:lnSpc>
              <a:spcBef>
                <a:spcPct val="20000"/>
              </a:spcBef>
              <a:buFont typeface="Arial" panose="020B0604020202020204" pitchFamily="34" charset="0"/>
            </a:pPr>
            <a:endParaRPr lang="it-IT" sz="2000" b="1" dirty="0"/>
          </a:p>
        </p:txBody>
      </p:sp>
    </p:spTree>
    <p:extLst>
      <p:ext uri="{BB962C8B-B14F-4D97-AF65-F5344CB8AC3E}">
        <p14:creationId xmlns:p14="http://schemas.microsoft.com/office/powerpoint/2010/main" val="246824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038350" y="2146102"/>
            <a:ext cx="1314450" cy="263353"/>
          </a:xfrm>
          <a:prstGeom prst="rect">
            <a:avLst/>
          </a:prstGeom>
          <a:solidFill>
            <a:schemeClr val="bg1"/>
          </a:solidFill>
        </p:spPr>
        <p:txBody>
          <a:bodyPr wrap="square" lIns="77925" tIns="38963" rIns="77925" bIns="38963" rtlCol="0">
            <a:spAutoFit/>
          </a:bodyPr>
          <a:lstStyle/>
          <a:p>
            <a:endParaRPr lang="it-IT" sz="1200" dirty="0"/>
          </a:p>
        </p:txBody>
      </p:sp>
      <p:sp>
        <p:nvSpPr>
          <p:cNvPr id="3" name="Titolo 2"/>
          <p:cNvSpPr>
            <a:spLocks noGrp="1"/>
          </p:cNvSpPr>
          <p:nvPr>
            <p:ph type="title"/>
          </p:nvPr>
        </p:nvSpPr>
        <p:spPr>
          <a:xfrm>
            <a:off x="205411" y="112422"/>
            <a:ext cx="8733178" cy="1200329"/>
          </a:xfrm>
        </p:spPr>
        <p:txBody>
          <a:bodyPr wrap="square">
            <a:spAutoFit/>
          </a:bodyPr>
          <a:lstStyle/>
          <a:p>
            <a:r>
              <a:rPr lang="it-IT" sz="2400" dirty="0">
                <a:solidFill>
                  <a:schemeClr val="accent1"/>
                </a:solidFill>
                <a:latin typeface="+mn-lt"/>
                <a:ea typeface="+mn-ea"/>
                <a:cs typeface="+mn-cs"/>
              </a:rPr>
              <a:t>La contrazione dell’Area Euro, superiore alla media mondiale, ha colpito tutte le principali economie attestandosi al -6,6%. Spagna, Italia e Francia sono i paesi con la maggiore riduzione del PIL</a:t>
            </a:r>
          </a:p>
        </p:txBody>
      </p:sp>
      <p:sp>
        <p:nvSpPr>
          <p:cNvPr id="8" name="CasellaDiTesto 7"/>
          <p:cNvSpPr txBox="1"/>
          <p:nvPr/>
        </p:nvSpPr>
        <p:spPr>
          <a:xfrm rot="10800000" flipV="1">
            <a:off x="3995936" y="4857318"/>
            <a:ext cx="2880320" cy="230832"/>
          </a:xfrm>
          <a:prstGeom prst="rect">
            <a:avLst/>
          </a:prstGeom>
          <a:noFill/>
        </p:spPr>
        <p:txBody>
          <a:bodyPr wrap="square" rtlCol="0">
            <a:spAutoFit/>
          </a:bodyPr>
          <a:lstStyle>
            <a:defPPr>
              <a:defRPr lang="it-IT"/>
            </a:defPPr>
            <a:lvl1pPr>
              <a:defRPr sz="900" i="1">
                <a:solidFill>
                  <a:srgbClr val="0070C0"/>
                </a:solidFill>
                <a:latin typeface="+mj-lt"/>
              </a:defRPr>
            </a:lvl1pPr>
          </a:lstStyle>
          <a:p>
            <a:r>
              <a:rPr lang="it-IT" dirty="0"/>
              <a:t>Source: Banca d’Italia, Relazione Annuale</a:t>
            </a:r>
          </a:p>
        </p:txBody>
      </p:sp>
      <p:pic>
        <p:nvPicPr>
          <p:cNvPr id="12" name="Immagine 11" descr="Immagine che contiene tavolo&#10;&#10;Descrizione generata automaticamente">
            <a:extLst>
              <a:ext uri="{FF2B5EF4-FFF2-40B4-BE49-F238E27FC236}">
                <a16:creationId xmlns:a16="http://schemas.microsoft.com/office/drawing/2014/main" id="{62A27AF7-A1B6-4D2B-809C-66E525FE9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328294"/>
            <a:ext cx="6660000" cy="3547712"/>
          </a:xfrm>
          <a:prstGeom prst="rect">
            <a:avLst/>
          </a:prstGeom>
        </p:spPr>
      </p:pic>
      <p:pic>
        <p:nvPicPr>
          <p:cNvPr id="4" name="Elemento grafico 3" descr="Lente di ingrandimento con riempimento a tinta unita">
            <a:extLst>
              <a:ext uri="{FF2B5EF4-FFF2-40B4-BE49-F238E27FC236}">
                <a16:creationId xmlns:a16="http://schemas.microsoft.com/office/drawing/2014/main" id="{F225D92C-952C-4383-9A48-876BE31320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2120" y="2427734"/>
            <a:ext cx="900000" cy="900000"/>
          </a:xfrm>
          <a:prstGeom prst="rect">
            <a:avLst/>
          </a:prstGeom>
        </p:spPr>
      </p:pic>
    </p:spTree>
    <p:extLst>
      <p:ext uri="{BB962C8B-B14F-4D97-AF65-F5344CB8AC3E}">
        <p14:creationId xmlns:p14="http://schemas.microsoft.com/office/powerpoint/2010/main" val="146570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76256" y="1563638"/>
            <a:ext cx="1314450" cy="263353"/>
          </a:xfrm>
          <a:prstGeom prst="rect">
            <a:avLst/>
          </a:prstGeom>
          <a:solidFill>
            <a:schemeClr val="bg1"/>
          </a:solidFill>
        </p:spPr>
        <p:txBody>
          <a:bodyPr wrap="square" lIns="77925" tIns="38963" rIns="77925" bIns="38963" rtlCol="0">
            <a:spAutoFit/>
          </a:bodyPr>
          <a:lstStyle/>
          <a:p>
            <a:endParaRPr lang="it-IT" sz="1200" dirty="0"/>
          </a:p>
        </p:txBody>
      </p:sp>
      <p:sp>
        <p:nvSpPr>
          <p:cNvPr id="9" name="CasellaDiTesto 8"/>
          <p:cNvSpPr txBox="1"/>
          <p:nvPr/>
        </p:nvSpPr>
        <p:spPr>
          <a:xfrm>
            <a:off x="1475656" y="4903936"/>
            <a:ext cx="1583600" cy="230832"/>
          </a:xfrm>
          <a:prstGeom prst="rect">
            <a:avLst/>
          </a:prstGeom>
          <a:noFill/>
        </p:spPr>
        <p:txBody>
          <a:bodyPr wrap="square" rtlCol="0">
            <a:spAutoFit/>
          </a:bodyPr>
          <a:lstStyle>
            <a:defPPr>
              <a:defRPr lang="it-IT"/>
            </a:defPPr>
            <a:lvl1pPr>
              <a:defRPr sz="900" i="1">
                <a:solidFill>
                  <a:srgbClr val="0070C0"/>
                </a:solidFill>
                <a:latin typeface="+mj-lt"/>
              </a:defRPr>
            </a:lvl1pPr>
          </a:lstStyle>
          <a:p>
            <a:pPr algn="r"/>
            <a:r>
              <a:rPr lang="it-IT" dirty="0"/>
              <a:t>Source: ISTAT</a:t>
            </a:r>
          </a:p>
        </p:txBody>
      </p:sp>
      <p:sp>
        <p:nvSpPr>
          <p:cNvPr id="12" name="Titolo 2">
            <a:extLst>
              <a:ext uri="{FF2B5EF4-FFF2-40B4-BE49-F238E27FC236}">
                <a16:creationId xmlns:a16="http://schemas.microsoft.com/office/drawing/2014/main" id="{7F30B95A-1F3C-480F-B47F-98F984C0B3EA}"/>
              </a:ext>
            </a:extLst>
          </p:cNvPr>
          <p:cNvSpPr txBox="1">
            <a:spLocks/>
          </p:cNvSpPr>
          <p:nvPr/>
        </p:nvSpPr>
        <p:spPr>
          <a:xfrm>
            <a:off x="215516" y="72029"/>
            <a:ext cx="8712968"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it-IT" sz="3600" b="1" kern="1200" dirty="0" smtClean="0">
                <a:solidFill>
                  <a:srgbClr val="6296CD"/>
                </a:solidFill>
                <a:latin typeface="+mj-lt"/>
                <a:ea typeface="+mj-ea"/>
                <a:cs typeface="+mj-cs"/>
              </a:defRPr>
            </a:lvl1pPr>
          </a:lstStyle>
          <a:p>
            <a:r>
              <a:rPr lang="it-IT" sz="2600" dirty="0"/>
              <a:t>L’Italia, con elementi di complessità ed incertezza,  ha subito una flessione del PIL dell’8,9%, ben oltre la media UE</a:t>
            </a:r>
          </a:p>
        </p:txBody>
      </p:sp>
      <p:sp>
        <p:nvSpPr>
          <p:cNvPr id="13" name="Rettangolo 12">
            <a:extLst>
              <a:ext uri="{FF2B5EF4-FFF2-40B4-BE49-F238E27FC236}">
                <a16:creationId xmlns:a16="http://schemas.microsoft.com/office/drawing/2014/main" id="{F781E7F4-3C20-4173-A86B-3B792BD1D50E}"/>
              </a:ext>
            </a:extLst>
          </p:cNvPr>
          <p:cNvSpPr/>
          <p:nvPr/>
        </p:nvSpPr>
        <p:spPr>
          <a:xfrm>
            <a:off x="6473113" y="1203598"/>
            <a:ext cx="2120735" cy="3139321"/>
          </a:xfrm>
          <a:prstGeom prst="rect">
            <a:avLst/>
          </a:prstGeom>
        </p:spPr>
        <p:txBody>
          <a:bodyPr wrap="square">
            <a:spAutoFit/>
          </a:bodyPr>
          <a:lstStyle/>
          <a:p>
            <a:pPr algn="ctr"/>
            <a:r>
              <a:rPr lang="it-IT" dirty="0"/>
              <a:t>Segnali incoraggianti arrivano dall’andamento degli indicatori congiunturali nei mesi più recenti del 2021: si prevede una sostenuta crescita del Pil sia nel 2021 (+4,7%) sia nel 2022 (+4,4%)</a:t>
            </a:r>
          </a:p>
        </p:txBody>
      </p:sp>
      <p:pic>
        <p:nvPicPr>
          <p:cNvPr id="3" name="Immagine 2">
            <a:extLst>
              <a:ext uri="{FF2B5EF4-FFF2-40B4-BE49-F238E27FC236}">
                <a16:creationId xmlns:a16="http://schemas.microsoft.com/office/drawing/2014/main" id="{45371A57-CE2A-4E21-9210-F250A23E71F3}"/>
              </a:ext>
            </a:extLst>
          </p:cNvPr>
          <p:cNvPicPr>
            <a:picLocks noChangeAspect="1"/>
          </p:cNvPicPr>
          <p:nvPr/>
        </p:nvPicPr>
        <p:blipFill>
          <a:blip r:embed="rId2"/>
          <a:stretch>
            <a:fillRect/>
          </a:stretch>
        </p:blipFill>
        <p:spPr>
          <a:xfrm>
            <a:off x="251520" y="929279"/>
            <a:ext cx="5904000" cy="3896165"/>
          </a:xfrm>
          <a:prstGeom prst="rect">
            <a:avLst/>
          </a:prstGeom>
          <a:ln>
            <a:solidFill>
              <a:schemeClr val="accent1"/>
            </a:solidFill>
          </a:ln>
        </p:spPr>
      </p:pic>
      <p:pic>
        <p:nvPicPr>
          <p:cNvPr id="8" name="Elemento grafico 7" descr="Lente di ingrandimento con riempimento a tinta unita">
            <a:extLst>
              <a:ext uri="{FF2B5EF4-FFF2-40B4-BE49-F238E27FC236}">
                <a16:creationId xmlns:a16="http://schemas.microsoft.com/office/drawing/2014/main" id="{4D551FCD-F4B2-4CAB-9F81-D82EE268FC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3968" y="1336529"/>
            <a:ext cx="900000" cy="900000"/>
          </a:xfrm>
          <a:prstGeom prst="rect">
            <a:avLst/>
          </a:prstGeom>
        </p:spPr>
      </p:pic>
    </p:spTree>
    <p:extLst>
      <p:ext uri="{BB962C8B-B14F-4D97-AF65-F5344CB8AC3E}">
        <p14:creationId xmlns:p14="http://schemas.microsoft.com/office/powerpoint/2010/main" val="318900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1BEB458-A4D0-49AB-AE86-A95679A0175E}"/>
              </a:ext>
            </a:extLst>
          </p:cNvPr>
          <p:cNvPicPr>
            <a:picLocks noChangeAspect="1"/>
          </p:cNvPicPr>
          <p:nvPr/>
        </p:nvPicPr>
        <p:blipFill>
          <a:blip r:embed="rId2"/>
          <a:stretch>
            <a:fillRect/>
          </a:stretch>
        </p:blipFill>
        <p:spPr>
          <a:xfrm>
            <a:off x="5080793" y="352102"/>
            <a:ext cx="3590925" cy="4667250"/>
          </a:xfrm>
          <a:prstGeom prst="rect">
            <a:avLst/>
          </a:prstGeom>
        </p:spPr>
      </p:pic>
      <p:sp>
        <p:nvSpPr>
          <p:cNvPr id="5" name="CasellaDiTesto 4"/>
          <p:cNvSpPr txBox="1"/>
          <p:nvPr/>
        </p:nvSpPr>
        <p:spPr>
          <a:xfrm>
            <a:off x="6876256" y="1563638"/>
            <a:ext cx="1314450" cy="263353"/>
          </a:xfrm>
          <a:prstGeom prst="rect">
            <a:avLst/>
          </a:prstGeom>
          <a:solidFill>
            <a:schemeClr val="bg1"/>
          </a:solidFill>
        </p:spPr>
        <p:txBody>
          <a:bodyPr wrap="square" lIns="77925" tIns="38963" rIns="77925" bIns="38963" rtlCol="0">
            <a:spAutoFit/>
          </a:bodyPr>
          <a:lstStyle/>
          <a:p>
            <a:endParaRPr lang="it-IT" sz="1200" dirty="0"/>
          </a:p>
        </p:txBody>
      </p:sp>
      <p:sp>
        <p:nvSpPr>
          <p:cNvPr id="9" name="CasellaDiTesto 8"/>
          <p:cNvSpPr txBox="1"/>
          <p:nvPr/>
        </p:nvSpPr>
        <p:spPr>
          <a:xfrm>
            <a:off x="1475656" y="4903936"/>
            <a:ext cx="2304256" cy="230832"/>
          </a:xfrm>
          <a:prstGeom prst="rect">
            <a:avLst/>
          </a:prstGeom>
          <a:noFill/>
        </p:spPr>
        <p:txBody>
          <a:bodyPr wrap="square" rtlCol="0">
            <a:spAutoFit/>
          </a:bodyPr>
          <a:lstStyle>
            <a:defPPr>
              <a:defRPr lang="it-IT"/>
            </a:defPPr>
            <a:lvl1pPr>
              <a:defRPr sz="900" i="1">
                <a:solidFill>
                  <a:srgbClr val="0070C0"/>
                </a:solidFill>
                <a:latin typeface="+mj-lt"/>
              </a:defRPr>
            </a:lvl1pPr>
          </a:lstStyle>
          <a:p>
            <a:pPr algn="r"/>
            <a:r>
              <a:rPr lang="it-IT" dirty="0"/>
              <a:t>Source: Relazione Annuale Banca d’Italia</a:t>
            </a:r>
          </a:p>
        </p:txBody>
      </p:sp>
      <p:sp>
        <p:nvSpPr>
          <p:cNvPr id="12" name="Titolo 2">
            <a:extLst>
              <a:ext uri="{FF2B5EF4-FFF2-40B4-BE49-F238E27FC236}">
                <a16:creationId xmlns:a16="http://schemas.microsoft.com/office/drawing/2014/main" id="{7F30B95A-1F3C-480F-B47F-98F984C0B3EA}"/>
              </a:ext>
            </a:extLst>
          </p:cNvPr>
          <p:cNvSpPr txBox="1">
            <a:spLocks/>
          </p:cNvSpPr>
          <p:nvPr/>
        </p:nvSpPr>
        <p:spPr>
          <a:xfrm>
            <a:off x="251520" y="72029"/>
            <a:ext cx="8496944"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it-IT" sz="3600" b="1" kern="1200" dirty="0" smtClean="0">
                <a:solidFill>
                  <a:srgbClr val="6296CD"/>
                </a:solidFill>
                <a:latin typeface="+mj-lt"/>
                <a:ea typeface="+mj-ea"/>
                <a:cs typeface="+mj-cs"/>
              </a:defRPr>
            </a:lvl1pPr>
          </a:lstStyle>
          <a:p>
            <a:r>
              <a:rPr lang="it-IT" sz="2600" dirty="0"/>
              <a:t>La produzione industriale italiana ha registrato una contrazione marcata: -10,9%</a:t>
            </a:r>
          </a:p>
        </p:txBody>
      </p:sp>
      <p:sp>
        <p:nvSpPr>
          <p:cNvPr id="13" name="Rettangolo 12">
            <a:extLst>
              <a:ext uri="{FF2B5EF4-FFF2-40B4-BE49-F238E27FC236}">
                <a16:creationId xmlns:a16="http://schemas.microsoft.com/office/drawing/2014/main" id="{F781E7F4-3C20-4173-A86B-3B792BD1D50E}"/>
              </a:ext>
            </a:extLst>
          </p:cNvPr>
          <p:cNvSpPr/>
          <p:nvPr/>
        </p:nvSpPr>
        <p:spPr>
          <a:xfrm>
            <a:off x="256640" y="1131590"/>
            <a:ext cx="4472857" cy="3139321"/>
          </a:xfrm>
          <a:prstGeom prst="rect">
            <a:avLst/>
          </a:prstGeom>
        </p:spPr>
        <p:txBody>
          <a:bodyPr wrap="square">
            <a:spAutoFit/>
          </a:bodyPr>
          <a:lstStyle/>
          <a:p>
            <a:pPr marL="171450" indent="-171450">
              <a:buFont typeface="Arial" panose="020B0604020202020204" pitchFamily="34" charset="0"/>
              <a:buChar char="•"/>
            </a:pPr>
            <a:r>
              <a:rPr lang="it-IT" dirty="0"/>
              <a:t>La contrazione dell’attività ha riguardato tutto il sistema produttivo (solo il 13% dei settori ha registrato un’espansione)</a:t>
            </a:r>
          </a:p>
          <a:p>
            <a:pPr marL="171450" indent="-171450">
              <a:buFont typeface="Arial" panose="020B0604020202020204" pitchFamily="34" charset="0"/>
              <a:buChar char="•"/>
            </a:pPr>
            <a:r>
              <a:rPr lang="it-IT" dirty="0"/>
              <a:t>La flessione è stata minore nei comparti della trasformazione di beni alimentari e della produzione farmaceutica, esclusi dalle restrizioni all’attività</a:t>
            </a:r>
          </a:p>
          <a:p>
            <a:pPr marL="171450" indent="-171450">
              <a:buFont typeface="Arial" panose="020B0604020202020204" pitchFamily="34" charset="0"/>
              <a:buChar char="•"/>
            </a:pPr>
            <a:r>
              <a:rPr lang="it-IT" dirty="0"/>
              <a:t>Le maggiori diminuzioni si sono avute nel settore tessile e nel petrolchimico (che ha risentito del forte calo della domanda connesso con le restrizioni alla mobilità)</a:t>
            </a:r>
          </a:p>
        </p:txBody>
      </p:sp>
    </p:spTree>
    <p:extLst>
      <p:ext uri="{BB962C8B-B14F-4D97-AF65-F5344CB8AC3E}">
        <p14:creationId xmlns:p14="http://schemas.microsoft.com/office/powerpoint/2010/main" val="84169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2915401"/>
            <a:ext cx="157437" cy="35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925" tIns="38963" rIns="77925" bIns="38963" numCol="1" anchor="ctr" anchorCtr="0" compatLnSpc="1">
            <a:prstTxWarp prst="textNoShape">
              <a:avLst/>
            </a:prstTxWarp>
            <a:spAutoFit/>
          </a:bodyPr>
          <a:lstStyle/>
          <a:p>
            <a:endParaRPr lang="it-IT"/>
          </a:p>
        </p:txBody>
      </p:sp>
      <p:sp>
        <p:nvSpPr>
          <p:cNvPr id="14" name="Rettangolo 13">
            <a:extLst>
              <a:ext uri="{FF2B5EF4-FFF2-40B4-BE49-F238E27FC236}">
                <a16:creationId xmlns:a16="http://schemas.microsoft.com/office/drawing/2014/main" id="{3E070012-CEDD-47AC-995C-F138779010AD}"/>
              </a:ext>
            </a:extLst>
          </p:cNvPr>
          <p:cNvSpPr/>
          <p:nvPr/>
        </p:nvSpPr>
        <p:spPr>
          <a:xfrm flipH="1">
            <a:off x="35976" y="159765"/>
            <a:ext cx="4320000" cy="4572225"/>
          </a:xfrm>
          <a:prstGeom prst="rect">
            <a:avLst/>
          </a:prstGeom>
        </p:spPr>
        <p:txBody>
          <a:bodyPr wrap="square" lIns="77925" tIns="38963" rIns="77925" bIns="38963">
            <a:spAutoFit/>
          </a:bodyPr>
          <a:lstStyle/>
          <a:p>
            <a:pPr algn="ctr"/>
            <a:r>
              <a:rPr lang="it-IT" dirty="0"/>
              <a:t>Nel 2020 l’assetto finanziario delle imprese ha registrato un saldo finanziario di oltre 37 mld €, il valore più elevato dal 1995, anno in cui Banca d’Italia ha iniziato la rilevazione.</a:t>
            </a:r>
          </a:p>
          <a:p>
            <a:pPr algn="ctr"/>
            <a:r>
              <a:rPr lang="it-IT" dirty="0"/>
              <a:t>È aumentato l’indebitamento delle imprese, interrompendo il trend negativo che proseguiva dal 2011. I debiti finanziari sono saliti al 76,9% del PIL.</a:t>
            </a:r>
          </a:p>
          <a:p>
            <a:pPr algn="ctr"/>
            <a:endParaRPr lang="it-IT" dirty="0"/>
          </a:p>
          <a:p>
            <a:pPr algn="ctr"/>
            <a:r>
              <a:rPr lang="it-IT" sz="2600" b="1" dirty="0">
                <a:solidFill>
                  <a:srgbClr val="6296CD"/>
                </a:solidFill>
                <a:latin typeface="+mj-lt"/>
                <a:ea typeface="+mj-ea"/>
                <a:cs typeface="+mj-cs"/>
              </a:rPr>
              <a:t>I crediti commerciali rappresentano il 28% del totale delle attività finanziarie delle imprese italiane, con 552 mld €.</a:t>
            </a:r>
          </a:p>
        </p:txBody>
      </p:sp>
      <p:pic>
        <p:nvPicPr>
          <p:cNvPr id="9" name="Immagine 8">
            <a:extLst>
              <a:ext uri="{FF2B5EF4-FFF2-40B4-BE49-F238E27FC236}">
                <a16:creationId xmlns:a16="http://schemas.microsoft.com/office/drawing/2014/main" id="{00229779-B4ED-403F-9D81-3D062FB72FDA}"/>
              </a:ext>
            </a:extLst>
          </p:cNvPr>
          <p:cNvPicPr>
            <a:picLocks noChangeAspect="1"/>
          </p:cNvPicPr>
          <p:nvPr/>
        </p:nvPicPr>
        <p:blipFill>
          <a:blip r:embed="rId2"/>
          <a:stretch>
            <a:fillRect/>
          </a:stretch>
        </p:blipFill>
        <p:spPr>
          <a:xfrm>
            <a:off x="4367846" y="0"/>
            <a:ext cx="4742754" cy="5112000"/>
          </a:xfrm>
          <a:prstGeom prst="rect">
            <a:avLst/>
          </a:prstGeom>
        </p:spPr>
      </p:pic>
      <p:sp>
        <p:nvSpPr>
          <p:cNvPr id="11" name="Rettangolo 10"/>
          <p:cNvSpPr/>
          <p:nvPr/>
        </p:nvSpPr>
        <p:spPr>
          <a:xfrm>
            <a:off x="7020272" y="4881168"/>
            <a:ext cx="2016224" cy="230832"/>
          </a:xfrm>
          <a:prstGeom prst="rect">
            <a:avLst/>
          </a:prstGeom>
          <a:noFill/>
        </p:spPr>
        <p:txBody>
          <a:bodyPr wrap="square" rtlCol="0">
            <a:spAutoFit/>
          </a:bodyPr>
          <a:lstStyle/>
          <a:p>
            <a:r>
              <a:rPr lang="en-US" sz="900" i="1" dirty="0">
                <a:solidFill>
                  <a:srgbClr val="0070C0"/>
                </a:solidFill>
                <a:latin typeface="+mj-lt"/>
              </a:rPr>
              <a:t>Fonte: </a:t>
            </a:r>
            <a:r>
              <a:rPr lang="it-IT" sz="900" i="1" dirty="0">
                <a:solidFill>
                  <a:srgbClr val="0070C0"/>
                </a:solidFill>
                <a:latin typeface="+mj-lt"/>
              </a:rPr>
              <a:t>Relazione Annuale Banca d’Italia</a:t>
            </a:r>
            <a:endParaRPr lang="en-US" sz="900" i="1" dirty="0">
              <a:solidFill>
                <a:srgbClr val="0070C0"/>
              </a:solidFill>
              <a:latin typeface="+mj-lt"/>
            </a:endParaRPr>
          </a:p>
        </p:txBody>
      </p:sp>
    </p:spTree>
    <p:extLst>
      <p:ext uri="{BB962C8B-B14F-4D97-AF65-F5344CB8AC3E}">
        <p14:creationId xmlns:p14="http://schemas.microsoft.com/office/powerpoint/2010/main" val="237122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5868144" y="4659982"/>
            <a:ext cx="2176175" cy="230832"/>
          </a:xfrm>
          <a:prstGeom prst="rect">
            <a:avLst/>
          </a:prstGeom>
          <a:noFill/>
        </p:spPr>
        <p:txBody>
          <a:bodyPr wrap="square" rtlCol="0">
            <a:spAutoFit/>
          </a:bodyPr>
          <a:lstStyle/>
          <a:p>
            <a:pPr algn="r"/>
            <a:r>
              <a:rPr lang="en-US" sz="900" i="1" dirty="0">
                <a:solidFill>
                  <a:srgbClr val="0070C0"/>
                </a:solidFill>
                <a:latin typeface="+mj-lt"/>
              </a:rPr>
              <a:t>Fonte: </a:t>
            </a:r>
            <a:r>
              <a:rPr lang="it-IT" sz="900" i="1" dirty="0">
                <a:solidFill>
                  <a:srgbClr val="0070C0"/>
                </a:solidFill>
                <a:latin typeface="+mj-lt"/>
              </a:rPr>
              <a:t>Relazione Annuale Banca d’Italia</a:t>
            </a:r>
            <a:endParaRPr lang="en-US" sz="900" i="1" dirty="0">
              <a:solidFill>
                <a:srgbClr val="0070C0"/>
              </a:solidFill>
              <a:latin typeface="+mj-lt"/>
            </a:endParaRPr>
          </a:p>
        </p:txBody>
      </p:sp>
      <p:sp>
        <p:nvSpPr>
          <p:cNvPr id="2" name="Titolo 1"/>
          <p:cNvSpPr>
            <a:spLocks noGrp="1"/>
          </p:cNvSpPr>
          <p:nvPr>
            <p:ph type="title"/>
          </p:nvPr>
        </p:nvSpPr>
        <p:spPr>
          <a:xfrm>
            <a:off x="179512" y="1354460"/>
            <a:ext cx="3456384" cy="857250"/>
          </a:xfrm>
        </p:spPr>
        <p:txBody>
          <a:bodyPr/>
          <a:lstStyle/>
          <a:p>
            <a:br>
              <a:rPr lang="it-IT" sz="2400" dirty="0"/>
            </a:br>
            <a:br>
              <a:rPr lang="it-IT" sz="2400" dirty="0"/>
            </a:br>
            <a:br>
              <a:rPr lang="it-IT" sz="2400" dirty="0"/>
            </a:br>
            <a:r>
              <a:rPr lang="it-IT" sz="2400" dirty="0"/>
              <a:t>I prestiti concessi da banche e società finanziarie alle imprese sono aumentati del 7,4% grazie alle misure di sostegno alla liquidità   introdotte con  i diversi decreti emanati dal Governo nel corso dell’anno</a:t>
            </a:r>
            <a:br>
              <a:rPr lang="it-IT" sz="2400" dirty="0"/>
            </a:br>
            <a:r>
              <a:rPr lang="it-IT" sz="2400" dirty="0"/>
              <a:t> </a:t>
            </a:r>
            <a:br>
              <a:rPr lang="it-IT" sz="2400" dirty="0"/>
            </a:br>
            <a:endParaRPr lang="it-IT" sz="2400" dirty="0"/>
          </a:p>
        </p:txBody>
      </p:sp>
      <p:pic>
        <p:nvPicPr>
          <p:cNvPr id="1026" name="Immagine 1">
            <a:extLst>
              <a:ext uri="{FF2B5EF4-FFF2-40B4-BE49-F238E27FC236}">
                <a16:creationId xmlns:a16="http://schemas.microsoft.com/office/drawing/2014/main" id="{B1978D97-044D-41F8-A48D-2A9AEE8C1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51470"/>
            <a:ext cx="5292000" cy="424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ACC0598B-272F-4C2A-976A-934FD8D91A92}"/>
              </a:ext>
            </a:extLst>
          </p:cNvPr>
          <p:cNvSpPr txBox="1"/>
          <p:nvPr/>
        </p:nvSpPr>
        <p:spPr>
          <a:xfrm>
            <a:off x="179511" y="3808660"/>
            <a:ext cx="3384376" cy="923330"/>
          </a:xfrm>
          <a:prstGeom prst="rect">
            <a:avLst/>
          </a:prstGeom>
          <a:noFill/>
        </p:spPr>
        <p:txBody>
          <a:bodyPr wrap="square">
            <a:spAutoFit/>
          </a:bodyPr>
          <a:lstStyle/>
          <a:p>
            <a:r>
              <a:rPr lang="it-IT" i="1" dirty="0"/>
              <a:t>(introduzione della moratoria di legge; programmi di garanzie pubbliche sui prestiti)</a:t>
            </a:r>
          </a:p>
        </p:txBody>
      </p:sp>
    </p:spTree>
    <p:extLst>
      <p:ext uri="{BB962C8B-B14F-4D97-AF65-F5344CB8AC3E}">
        <p14:creationId xmlns:p14="http://schemas.microsoft.com/office/powerpoint/2010/main" val="3568859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7A465F-6002-444D-8BE1-D1EB6422BA79}"/>
              </a:ext>
            </a:extLst>
          </p:cNvPr>
          <p:cNvSpPr>
            <a:spLocks noGrp="1"/>
          </p:cNvSpPr>
          <p:nvPr>
            <p:ph type="title"/>
          </p:nvPr>
        </p:nvSpPr>
        <p:spPr>
          <a:xfrm>
            <a:off x="249910" y="213980"/>
            <a:ext cx="8498554" cy="773594"/>
          </a:xfrm>
          <a:solidFill>
            <a:schemeClr val="bg1"/>
          </a:solidFill>
        </p:spPr>
        <p:txBody>
          <a:bodyPr vert="horz" lIns="68580" tIns="34290" rIns="68580" bIns="34290" rtlCol="0" anchor="ctr">
            <a:noAutofit/>
          </a:bodyPr>
          <a:lstStyle/>
          <a:p>
            <a:pPr>
              <a:spcAft>
                <a:spcPts val="450"/>
              </a:spcAft>
            </a:pPr>
            <a:r>
              <a:rPr lang="en-US" sz="2400" dirty="0">
                <a:solidFill>
                  <a:schemeClr val="accent1"/>
                </a:solidFill>
                <a:ea typeface="+mn-ea"/>
                <a:cs typeface="+mn-cs"/>
              </a:rPr>
              <a:t>Le </a:t>
            </a:r>
            <a:r>
              <a:rPr lang="en-US" sz="2400" dirty="0" err="1">
                <a:solidFill>
                  <a:schemeClr val="accent1"/>
                </a:solidFill>
                <a:ea typeface="+mn-ea"/>
                <a:cs typeface="+mn-cs"/>
              </a:rPr>
              <a:t>misure</a:t>
            </a:r>
            <a:r>
              <a:rPr lang="en-US" sz="2400" dirty="0">
                <a:solidFill>
                  <a:schemeClr val="accent1"/>
                </a:solidFill>
                <a:ea typeface="+mn-ea"/>
                <a:cs typeface="+mn-cs"/>
              </a:rPr>
              <a:t> di  </a:t>
            </a:r>
            <a:r>
              <a:rPr lang="en-US" sz="2400" dirty="0" err="1">
                <a:solidFill>
                  <a:schemeClr val="accent1"/>
                </a:solidFill>
                <a:ea typeface="+mn-ea"/>
                <a:cs typeface="+mn-cs"/>
              </a:rPr>
              <a:t>sostegno</a:t>
            </a:r>
            <a:r>
              <a:rPr lang="en-US" sz="2400" dirty="0">
                <a:solidFill>
                  <a:schemeClr val="accent1"/>
                </a:solidFill>
                <a:ea typeface="+mn-ea"/>
                <a:cs typeface="+mn-cs"/>
              </a:rPr>
              <a:t> </a:t>
            </a:r>
            <a:r>
              <a:rPr lang="en-US" sz="2400" dirty="0" err="1">
                <a:solidFill>
                  <a:schemeClr val="accent1"/>
                </a:solidFill>
                <a:ea typeface="+mn-ea"/>
                <a:cs typeface="+mn-cs"/>
              </a:rPr>
              <a:t>finanziario</a:t>
            </a:r>
            <a:r>
              <a:rPr lang="en-US" sz="2400" dirty="0">
                <a:solidFill>
                  <a:schemeClr val="accent1"/>
                </a:solidFill>
                <a:ea typeface="+mn-ea"/>
                <a:cs typeface="+mn-cs"/>
              </a:rPr>
              <a:t> alle </a:t>
            </a:r>
            <a:r>
              <a:rPr lang="en-US" sz="2400" dirty="0" err="1">
                <a:solidFill>
                  <a:schemeClr val="accent1"/>
                </a:solidFill>
                <a:ea typeface="+mn-ea"/>
                <a:cs typeface="+mn-cs"/>
              </a:rPr>
              <a:t>imprese</a:t>
            </a:r>
            <a:r>
              <a:rPr lang="en-US" sz="2400" dirty="0">
                <a:solidFill>
                  <a:schemeClr val="accent1"/>
                </a:solidFill>
                <a:ea typeface="+mn-ea"/>
                <a:cs typeface="+mn-cs"/>
              </a:rPr>
              <a:t> e di accesso al </a:t>
            </a:r>
            <a:r>
              <a:rPr lang="en-US" sz="2400" dirty="0" err="1">
                <a:solidFill>
                  <a:schemeClr val="accent1"/>
                </a:solidFill>
                <a:ea typeface="+mn-ea"/>
                <a:cs typeface="+mn-cs"/>
              </a:rPr>
              <a:t>credito</a:t>
            </a:r>
            <a:r>
              <a:rPr lang="en-US" sz="2400" dirty="0">
                <a:solidFill>
                  <a:schemeClr val="accent1"/>
                </a:solidFill>
                <a:ea typeface="+mn-ea"/>
                <a:cs typeface="+mn-cs"/>
              </a:rPr>
              <a:t> </a:t>
            </a:r>
            <a:r>
              <a:rPr lang="en-US" sz="2400" dirty="0" err="1">
                <a:solidFill>
                  <a:schemeClr val="accent1"/>
                </a:solidFill>
                <a:ea typeface="+mn-ea"/>
                <a:cs typeface="+mn-cs"/>
              </a:rPr>
              <a:t>hanno</a:t>
            </a:r>
            <a:r>
              <a:rPr lang="en-US" sz="2400" dirty="0">
                <a:solidFill>
                  <a:schemeClr val="accent1"/>
                </a:solidFill>
                <a:ea typeface="+mn-ea"/>
                <a:cs typeface="+mn-cs"/>
              </a:rPr>
              <a:t>, </a:t>
            </a:r>
            <a:r>
              <a:rPr lang="en-US" sz="2400" dirty="0" err="1">
                <a:solidFill>
                  <a:schemeClr val="accent1"/>
                </a:solidFill>
                <a:ea typeface="+mn-ea"/>
                <a:cs typeface="+mn-cs"/>
              </a:rPr>
              <a:t>peraltro</a:t>
            </a:r>
            <a:r>
              <a:rPr lang="en-US" sz="2400" dirty="0">
                <a:solidFill>
                  <a:schemeClr val="accent1"/>
                </a:solidFill>
                <a:ea typeface="+mn-ea"/>
                <a:cs typeface="+mn-cs"/>
              </a:rPr>
              <a:t>,  </a:t>
            </a:r>
            <a:r>
              <a:rPr lang="en-US" sz="2400" dirty="0" err="1">
                <a:solidFill>
                  <a:schemeClr val="accent1"/>
                </a:solidFill>
                <a:ea typeface="+mn-ea"/>
                <a:cs typeface="+mn-cs"/>
              </a:rPr>
              <a:t>interessato</a:t>
            </a:r>
            <a:r>
              <a:rPr lang="en-US" sz="2400" dirty="0">
                <a:solidFill>
                  <a:schemeClr val="accent1"/>
                </a:solidFill>
                <a:ea typeface="+mn-ea"/>
                <a:cs typeface="+mn-cs"/>
              </a:rPr>
              <a:t> </a:t>
            </a:r>
            <a:r>
              <a:rPr lang="en-US" sz="2400" dirty="0" err="1">
                <a:solidFill>
                  <a:schemeClr val="accent1"/>
                </a:solidFill>
                <a:ea typeface="+mn-ea"/>
                <a:cs typeface="+mn-cs"/>
              </a:rPr>
              <a:t>marginalmente</a:t>
            </a:r>
            <a:r>
              <a:rPr lang="en-US" sz="2400" dirty="0">
                <a:solidFill>
                  <a:schemeClr val="accent1"/>
                </a:solidFill>
                <a:ea typeface="+mn-ea"/>
                <a:cs typeface="+mn-cs"/>
              </a:rPr>
              <a:t> il factoring e con </a:t>
            </a:r>
            <a:r>
              <a:rPr lang="en-US" sz="2400" dirty="0" err="1">
                <a:solidFill>
                  <a:schemeClr val="accent1"/>
                </a:solidFill>
                <a:ea typeface="+mn-ea"/>
                <a:cs typeface="+mn-cs"/>
              </a:rPr>
              <a:t>tempistiche</a:t>
            </a:r>
            <a:r>
              <a:rPr lang="en-US" sz="2400" dirty="0">
                <a:solidFill>
                  <a:schemeClr val="accent1"/>
                </a:solidFill>
                <a:ea typeface="+mn-ea"/>
                <a:cs typeface="+mn-cs"/>
              </a:rPr>
              <a:t> </a:t>
            </a:r>
            <a:r>
              <a:rPr lang="en-US" sz="2400" dirty="0" err="1">
                <a:solidFill>
                  <a:schemeClr val="accent1"/>
                </a:solidFill>
                <a:ea typeface="+mn-ea"/>
                <a:cs typeface="+mn-cs"/>
              </a:rPr>
              <a:t>più</a:t>
            </a:r>
            <a:r>
              <a:rPr lang="en-US" sz="2400" dirty="0">
                <a:solidFill>
                  <a:schemeClr val="accent1"/>
                </a:solidFill>
                <a:ea typeface="+mn-ea"/>
                <a:cs typeface="+mn-cs"/>
              </a:rPr>
              <a:t> </a:t>
            </a:r>
            <a:r>
              <a:rPr lang="en-US" sz="2400" dirty="0" err="1">
                <a:solidFill>
                  <a:schemeClr val="accent1"/>
                </a:solidFill>
                <a:ea typeface="+mn-ea"/>
                <a:cs typeface="+mn-cs"/>
              </a:rPr>
              <a:t>lente</a:t>
            </a:r>
            <a:r>
              <a:rPr lang="en-US" sz="2400" dirty="0">
                <a:solidFill>
                  <a:schemeClr val="accent1"/>
                </a:solidFill>
                <a:ea typeface="+mn-ea"/>
                <a:cs typeface="+mn-cs"/>
              </a:rPr>
              <a:t> rispetto al </a:t>
            </a:r>
            <a:r>
              <a:rPr lang="en-US" sz="2400" dirty="0" err="1">
                <a:solidFill>
                  <a:schemeClr val="accent1"/>
                </a:solidFill>
                <a:ea typeface="+mn-ea"/>
                <a:cs typeface="+mn-cs"/>
              </a:rPr>
              <a:t>credito</a:t>
            </a:r>
            <a:r>
              <a:rPr lang="en-US" sz="2400" dirty="0">
                <a:solidFill>
                  <a:schemeClr val="accent1"/>
                </a:solidFill>
                <a:ea typeface="+mn-ea"/>
                <a:cs typeface="+mn-cs"/>
              </a:rPr>
              <a:t> </a:t>
            </a:r>
            <a:r>
              <a:rPr lang="en-US" sz="2400" dirty="0" err="1">
                <a:solidFill>
                  <a:schemeClr val="accent1"/>
                </a:solidFill>
                <a:ea typeface="+mn-ea"/>
                <a:cs typeface="+mn-cs"/>
              </a:rPr>
              <a:t>bancario</a:t>
            </a:r>
            <a:endParaRPr lang="en-US" sz="2400" dirty="0">
              <a:solidFill>
                <a:schemeClr val="accent1"/>
              </a:solidFill>
              <a:effectLst>
                <a:outerShdw blurRad="38100" dist="38100" dir="2700000" algn="tl">
                  <a:srgbClr val="000000">
                    <a:alpha val="43137"/>
                  </a:srgbClr>
                </a:outerShdw>
              </a:effectLst>
              <a:ea typeface="+mn-ea"/>
              <a:cs typeface="+mn-cs"/>
            </a:endParaRPr>
          </a:p>
        </p:txBody>
      </p:sp>
      <p:graphicFrame>
        <p:nvGraphicFramePr>
          <p:cNvPr id="6" name="Tabella 5">
            <a:extLst>
              <a:ext uri="{FF2B5EF4-FFF2-40B4-BE49-F238E27FC236}">
                <a16:creationId xmlns:a16="http://schemas.microsoft.com/office/drawing/2014/main" id="{36DD7674-2F21-4F35-BE4C-26CDC94CFCD5}"/>
              </a:ext>
            </a:extLst>
          </p:cNvPr>
          <p:cNvGraphicFramePr>
            <a:graphicFrameLocks noGrp="1"/>
          </p:cNvGraphicFramePr>
          <p:nvPr>
            <p:extLst>
              <p:ext uri="{D42A27DB-BD31-4B8C-83A1-F6EECF244321}">
                <p14:modId xmlns:p14="http://schemas.microsoft.com/office/powerpoint/2010/main" val="1835767464"/>
              </p:ext>
            </p:extLst>
          </p:nvPr>
        </p:nvGraphicFramePr>
        <p:xfrm>
          <a:off x="107504" y="1347614"/>
          <a:ext cx="8928992" cy="3539441"/>
        </p:xfrm>
        <a:graphic>
          <a:graphicData uri="http://schemas.openxmlformats.org/drawingml/2006/table">
            <a:tbl>
              <a:tblPr firstRow="1" bandRow="1">
                <a:tableStyleId>{5C22544A-7EE6-4342-B048-85BDC9FD1C3A}</a:tableStyleId>
              </a:tblPr>
              <a:tblGrid>
                <a:gridCol w="1870887">
                  <a:extLst>
                    <a:ext uri="{9D8B030D-6E8A-4147-A177-3AD203B41FA5}">
                      <a16:colId xmlns:a16="http://schemas.microsoft.com/office/drawing/2014/main" val="3871095655"/>
                    </a:ext>
                  </a:extLst>
                </a:gridCol>
                <a:gridCol w="7058105">
                  <a:extLst>
                    <a:ext uri="{9D8B030D-6E8A-4147-A177-3AD203B41FA5}">
                      <a16:colId xmlns:a16="http://schemas.microsoft.com/office/drawing/2014/main" val="3287353614"/>
                    </a:ext>
                  </a:extLst>
                </a:gridCol>
              </a:tblGrid>
              <a:tr h="676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spc="-15" dirty="0"/>
                        <a:t>Decreto Cura Italia </a:t>
                      </a:r>
                      <a:r>
                        <a:rPr lang="it-IT" sz="1200" b="0" spc="-15" dirty="0"/>
                        <a:t>(DL 17 marzo 2020, n. 18 convertito in Legge 24 aprile 2020 n. 27)</a:t>
                      </a:r>
                      <a:endParaRPr lang="it-IT" sz="1200" b="0" dirty="0"/>
                    </a:p>
                  </a:txBody>
                  <a:tcPr marL="82583" marR="82583" marT="41292" marB="41292"/>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spc="-15" dirty="0"/>
                        <a:t>prevede una moratoria dei prestiti a micro e PMI (art. 56)…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spc="-15" dirty="0"/>
                        <a:t>… ma non si applica ai debitori ceduti nelle operazioni di factoring (eccezion fatta per i debitori contrattualizzati), che restano pertanto esposti per le relative obbligazioni «commerciali» nei confronti di banche e intermediari, e non pensa alle imprese di maggiori dimensioni</a:t>
                      </a:r>
                      <a:endParaRPr lang="it-IT" sz="1200" b="0" dirty="0"/>
                    </a:p>
                  </a:txBody>
                  <a:tcPr marL="82583" marR="82583" marT="41292" marB="41292"/>
                </a:tc>
                <a:extLst>
                  <a:ext uri="{0D108BD9-81ED-4DB2-BD59-A6C34878D82A}">
                    <a16:rowId xmlns:a16="http://schemas.microsoft.com/office/drawing/2014/main" val="3650375297"/>
                  </a:ext>
                </a:extLst>
              </a:tr>
              <a:tr h="900651">
                <a:tc>
                  <a:txBody>
                    <a:bodyPr/>
                    <a:lstStyle/>
                    <a:p>
                      <a:r>
                        <a:rPr lang="it-IT" sz="1200" b="1" kern="1200" spc="-15" dirty="0">
                          <a:solidFill>
                            <a:schemeClr val="tx1"/>
                          </a:solidFill>
                          <a:latin typeface="+mn-lt"/>
                          <a:ea typeface="+mn-ea"/>
                          <a:cs typeface="+mn-cs"/>
                        </a:rPr>
                        <a:t>Decreto Liquidità </a:t>
                      </a:r>
                      <a:r>
                        <a:rPr lang="it-IT" sz="1200" b="0" kern="1200" dirty="0">
                          <a:solidFill>
                            <a:schemeClr val="dk1"/>
                          </a:solidFill>
                          <a:latin typeface="+mn-lt"/>
                          <a:ea typeface="+mn-ea"/>
                          <a:cs typeface="+mn-cs"/>
                        </a:rPr>
                        <a:t>(DL 8 aprile 2020, n. 23 convertito in Legge  5 giugno 2020 n. 40)</a:t>
                      </a:r>
                      <a:endParaRPr lang="it-IT" sz="1200" b="0" dirty="0"/>
                    </a:p>
                  </a:txBody>
                  <a:tcPr marL="82583" marR="82583" marT="41292" marB="41292"/>
                </a:tc>
                <a:tc>
                  <a:txBody>
                    <a:bodyPr/>
                    <a:lstStyle/>
                    <a:p>
                      <a:pPr marL="285750" indent="-285750">
                        <a:lnSpc>
                          <a:spcPct val="90000"/>
                        </a:lnSpc>
                        <a:spcAft>
                          <a:spcPts val="600"/>
                        </a:spcAft>
                        <a:buFont typeface="Arial" panose="020B0604020202020204" pitchFamily="34" charset="0"/>
                        <a:buChar char="•"/>
                        <a:tabLst>
                          <a:tab pos="342900" algn="l"/>
                          <a:tab pos="1371600" algn="l"/>
                          <a:tab pos="1828800" algn="l"/>
                          <a:tab pos="2286000" algn="l"/>
                          <a:tab pos="2743200" algn="l"/>
                          <a:tab pos="3200400" algn="l"/>
                          <a:tab pos="3657600" algn="l"/>
                          <a:tab pos="4114800" algn="l"/>
                          <a:tab pos="4572000" algn="l"/>
                          <a:tab pos="5029200" algn="l"/>
                          <a:tab pos="5486400" algn="l"/>
                        </a:tabLst>
                      </a:pPr>
                      <a:r>
                        <a:rPr lang="it-IT" sz="1200" b="0" dirty="0"/>
                        <a:t>estende la garanzia SACE prevista dal comma 1 alle cessioni di crediti pro solvendo effettuate dal cedente (art. 1 comma 1 bis)…</a:t>
                      </a:r>
                      <a:endParaRPr lang="it-IT" sz="1200" b="0" spc="-15" dirty="0"/>
                    </a:p>
                    <a:p>
                      <a:pPr marL="285750" indent="-285750">
                        <a:lnSpc>
                          <a:spcPct val="90000"/>
                        </a:lnSpc>
                        <a:spcAft>
                          <a:spcPts val="600"/>
                        </a:spcAft>
                        <a:buFont typeface="Arial" panose="020B0604020202020204" pitchFamily="34" charset="0"/>
                        <a:buChar char="•"/>
                        <a:tabLst>
                          <a:tab pos="342900" algn="l"/>
                          <a:tab pos="1371600" algn="l"/>
                          <a:tab pos="1828800" algn="l"/>
                          <a:tab pos="2286000" algn="l"/>
                          <a:tab pos="2743200" algn="l"/>
                          <a:tab pos="3200400" algn="l"/>
                          <a:tab pos="3657600" algn="l"/>
                          <a:tab pos="4114800" algn="l"/>
                          <a:tab pos="4572000" algn="l"/>
                          <a:tab pos="5029200" algn="l"/>
                          <a:tab pos="5486400" algn="l"/>
                        </a:tabLst>
                      </a:pPr>
                      <a:r>
                        <a:rPr lang="it-IT" sz="1200" b="0" spc="-15" dirty="0"/>
                        <a:t>… </a:t>
                      </a:r>
                      <a:r>
                        <a:rPr lang="it-IT" sz="1200" b="0" strike="sngStrike" spc="-15" dirty="0"/>
                        <a:t>ma non si applica alle cessioni pro soluto</a:t>
                      </a:r>
                    </a:p>
                    <a:p>
                      <a:pPr marL="285750" indent="-285750">
                        <a:lnSpc>
                          <a:spcPct val="90000"/>
                        </a:lnSpc>
                        <a:spcAft>
                          <a:spcPts val="600"/>
                        </a:spcAft>
                        <a:buFont typeface="Arial" panose="020B0604020202020204" pitchFamily="34" charset="0"/>
                        <a:buChar char="•"/>
                        <a:tabLst>
                          <a:tab pos="342900" algn="l"/>
                          <a:tab pos="1371600" algn="l"/>
                          <a:tab pos="1828800" algn="l"/>
                          <a:tab pos="2286000" algn="l"/>
                          <a:tab pos="2743200" algn="l"/>
                          <a:tab pos="3200400" algn="l"/>
                          <a:tab pos="3657600" algn="l"/>
                          <a:tab pos="4114800" algn="l"/>
                          <a:tab pos="4572000" algn="l"/>
                          <a:tab pos="5029200" algn="l"/>
                          <a:tab pos="5486400" algn="l"/>
                        </a:tabLst>
                      </a:pPr>
                      <a:r>
                        <a:rPr lang="it-IT" sz="1200" b="0" spc="-15" dirty="0"/>
                        <a:t>… e non aiuta le imprese debitrici cedute</a:t>
                      </a:r>
                    </a:p>
                    <a:p>
                      <a:pPr marL="285750" indent="-285750">
                        <a:lnSpc>
                          <a:spcPct val="90000"/>
                        </a:lnSpc>
                        <a:spcAft>
                          <a:spcPts val="600"/>
                        </a:spcAft>
                        <a:buFont typeface="Arial" panose="020B0604020202020204" pitchFamily="34" charset="0"/>
                        <a:buChar char="•"/>
                        <a:tabLst>
                          <a:tab pos="342900" algn="l"/>
                          <a:tab pos="1371600" algn="l"/>
                          <a:tab pos="1828800" algn="l"/>
                          <a:tab pos="2286000" algn="l"/>
                          <a:tab pos="2743200" algn="l"/>
                          <a:tab pos="3200400" algn="l"/>
                          <a:tab pos="3657600" algn="l"/>
                          <a:tab pos="4114800" algn="l"/>
                          <a:tab pos="4572000" algn="l"/>
                          <a:tab pos="5029200" algn="l"/>
                          <a:tab pos="5486400" algn="l"/>
                        </a:tabLst>
                      </a:pPr>
                      <a:r>
                        <a:rPr lang="it-IT" sz="1200" b="0" spc="-15" dirty="0"/>
                        <a:t>… non si applica ai cessionari captive</a:t>
                      </a:r>
                      <a:endParaRPr lang="it-IT" sz="1200" b="0" dirty="0"/>
                    </a:p>
                  </a:txBody>
                  <a:tcPr marL="82583" marR="82583" marT="41292" marB="41292"/>
                </a:tc>
                <a:extLst>
                  <a:ext uri="{0D108BD9-81ED-4DB2-BD59-A6C34878D82A}">
                    <a16:rowId xmlns:a16="http://schemas.microsoft.com/office/drawing/2014/main" val="4026860519"/>
                  </a:ext>
                </a:extLst>
              </a:tr>
              <a:tr h="1591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spc="-15" dirty="0">
                          <a:solidFill>
                            <a:schemeClr val="tx1"/>
                          </a:solidFill>
                          <a:latin typeface="+mn-lt"/>
                          <a:ea typeface="+mn-ea"/>
                          <a:cs typeface="+mn-cs"/>
                        </a:rPr>
                        <a:t>Decreto Rilancio </a:t>
                      </a:r>
                      <a:r>
                        <a:rPr lang="it-IT" sz="1200" b="0" kern="1200" spc="-15" dirty="0">
                          <a:solidFill>
                            <a:schemeClr val="tx1"/>
                          </a:solidFill>
                          <a:latin typeface="+mn-lt"/>
                          <a:ea typeface="+mn-ea"/>
                          <a:cs typeface="+mn-cs"/>
                        </a:rPr>
                        <a:t>(DL 19 maggio 2020, n. 34 convertito in Legge 17 luglio 2020, n. 77)</a:t>
                      </a:r>
                      <a:endParaRPr lang="it-IT" sz="1200" b="0" dirty="0"/>
                    </a:p>
                  </a:txBody>
                  <a:tcPr marL="82583" marR="82583" marT="41292" marB="41292"/>
                </a:tc>
                <a:tc>
                  <a:txBody>
                    <a:bodyPr/>
                    <a:lstStyle/>
                    <a:p>
                      <a:pPr marL="285750" indent="-285750">
                        <a:lnSpc>
                          <a:spcPct val="90000"/>
                        </a:lnSpc>
                        <a:spcAft>
                          <a:spcPts val="600"/>
                        </a:spcAft>
                        <a:buFont typeface="Arial" panose="020B0604020202020204" pitchFamily="34" charset="0"/>
                        <a:buChar char="•"/>
                        <a:tabLst>
                          <a:tab pos="342900" algn="l"/>
                          <a:tab pos="1371600" algn="l"/>
                          <a:tab pos="1828800" algn="l"/>
                          <a:tab pos="2286000" algn="l"/>
                          <a:tab pos="2743200" algn="l"/>
                          <a:tab pos="3200400" algn="l"/>
                          <a:tab pos="3657600" algn="l"/>
                          <a:tab pos="4114800" algn="l"/>
                          <a:tab pos="4572000" algn="l"/>
                          <a:tab pos="5029200" algn="l"/>
                          <a:tab pos="5486400" algn="l"/>
                        </a:tabLst>
                      </a:pPr>
                      <a:r>
                        <a:rPr lang="it-IT" sz="1200" b="0" dirty="0"/>
                        <a:t>estende la garanzia SACE in favore delle assicurazioni sui crediti commerciali (art.35) …</a:t>
                      </a:r>
                    </a:p>
                    <a:p>
                      <a:pPr marL="285750" indent="-285750">
                        <a:lnSpc>
                          <a:spcPct val="90000"/>
                        </a:lnSpc>
                        <a:spcAft>
                          <a:spcPts val="600"/>
                        </a:spcAft>
                        <a:buFont typeface="Arial" panose="020B0604020202020204" pitchFamily="34" charset="0"/>
                        <a:buChar char="•"/>
                        <a:tabLst>
                          <a:tab pos="342900" algn="l"/>
                          <a:tab pos="1371600" algn="l"/>
                          <a:tab pos="1828800" algn="l"/>
                          <a:tab pos="2286000" algn="l"/>
                          <a:tab pos="2743200" algn="l"/>
                          <a:tab pos="3200400" algn="l"/>
                          <a:tab pos="3657600" algn="l"/>
                          <a:tab pos="4114800" algn="l"/>
                          <a:tab pos="4572000" algn="l"/>
                          <a:tab pos="5029200" algn="l"/>
                          <a:tab pos="5486400" algn="l"/>
                        </a:tabLst>
                      </a:pPr>
                      <a:r>
                        <a:rPr lang="it-IT" sz="1200" b="0" spc="-15" dirty="0"/>
                        <a:t>l’a</a:t>
                      </a:r>
                      <a:r>
                        <a:rPr lang="it-IT" sz="1200" b="0" dirty="0"/>
                        <a:t>rt. 117 inerente pagamenti dei debiti degli enti sanitari introduce al comma 4 il blocco o la sospensione delle azioni esecutive e l’impignorabilità delle rimesse finanziarie trasferite dalle regioni agli enti del proprio Servizio sanitario regionale. Inoltre introduce vincoli alle cessioni di crediti, certi, liquidi ed esigibili, vantati nei confronti degli enti SSN attraverso l’espressa accettazione da parte dell’ente debitore, entro 45 giorni dalla notifica  (decorsi inutilmente i quali la cessione si intende rifiutata).</a:t>
                      </a:r>
                    </a:p>
                  </a:txBody>
                  <a:tcPr marL="82583" marR="82583" marT="41292" marB="41292"/>
                </a:tc>
                <a:extLst>
                  <a:ext uri="{0D108BD9-81ED-4DB2-BD59-A6C34878D82A}">
                    <a16:rowId xmlns:a16="http://schemas.microsoft.com/office/drawing/2014/main" val="4265939342"/>
                  </a:ext>
                </a:extLst>
              </a:tr>
            </a:tbl>
          </a:graphicData>
        </a:graphic>
      </p:graphicFrame>
      <p:sp>
        <p:nvSpPr>
          <p:cNvPr id="8" name="CasellaDiTesto 7">
            <a:extLst>
              <a:ext uri="{FF2B5EF4-FFF2-40B4-BE49-F238E27FC236}">
                <a16:creationId xmlns:a16="http://schemas.microsoft.com/office/drawing/2014/main" id="{CCBD3458-F836-41F0-B723-3C4E4C9673B4}"/>
              </a:ext>
            </a:extLst>
          </p:cNvPr>
          <p:cNvSpPr txBox="1"/>
          <p:nvPr/>
        </p:nvSpPr>
        <p:spPr>
          <a:xfrm>
            <a:off x="5364088" y="2378670"/>
            <a:ext cx="3240360" cy="954107"/>
          </a:xfrm>
          <a:prstGeom prst="wedgeRectCallout">
            <a:avLst>
              <a:gd name="adj1" fmla="val -60036"/>
              <a:gd name="adj2" fmla="val -14163"/>
            </a:avLst>
          </a:prstGeom>
          <a:solidFill>
            <a:srgbClr val="FF0000">
              <a:alpha val="20000"/>
            </a:srgbClr>
          </a:solidFill>
          <a:ln w="28575">
            <a:solidFill>
              <a:srgbClr val="FF0000"/>
            </a:solidFill>
            <a:prstDash val="solid"/>
            <a:bevel/>
          </a:ln>
        </p:spPr>
        <p:txBody>
          <a:bodyPr wrap="square" rtlCol="0">
            <a:spAutoFit/>
          </a:bodyPr>
          <a:lstStyle/>
          <a:p>
            <a:pPr algn="ctr"/>
            <a:r>
              <a:rPr lang="it-IT" sz="1400" dirty="0"/>
              <a:t>Solo con la legge di bilancio 2021 è stato esteso il perimetro di Garanzia Italia anche alle operazioni di cessione Pro Soluto</a:t>
            </a:r>
          </a:p>
        </p:txBody>
      </p:sp>
    </p:spTree>
    <p:extLst>
      <p:ext uri="{BB962C8B-B14F-4D97-AF65-F5344CB8AC3E}">
        <p14:creationId xmlns:p14="http://schemas.microsoft.com/office/powerpoint/2010/main" val="146277207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2_">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822545.tgt.Office_47411129_TF44780963_Win32_OJ106389477" id="{43C29972-51A5-4E5A-BFB5-9AFB7FF1270C}" vid="{F105AD13-5BD8-43B6-AD38-1026661512CB}"/>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8E1D9E73FD62C4AB8567390F3863241" ma:contentTypeVersion="13" ma:contentTypeDescription="Creare un nuovo documento." ma:contentTypeScope="" ma:versionID="10f3d9c459e9d6ba0a54d18631934804">
  <xsd:schema xmlns:xsd="http://www.w3.org/2001/XMLSchema" xmlns:xs="http://www.w3.org/2001/XMLSchema" xmlns:p="http://schemas.microsoft.com/office/2006/metadata/properties" xmlns:ns3="574fa742-be2e-4510-b1ed-9680f53af91a" xmlns:ns4="4ce5863a-514f-4430-bd39-0a44c0f5abba" targetNamespace="http://schemas.microsoft.com/office/2006/metadata/properties" ma:root="true" ma:fieldsID="46f8958becb2bf6c02b9d9f94dfa885b" ns3:_="" ns4:_="">
    <xsd:import namespace="574fa742-be2e-4510-b1ed-9680f53af91a"/>
    <xsd:import namespace="4ce5863a-514f-4430-bd39-0a44c0f5abb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4fa742-be2e-4510-b1ed-9680f53af9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e5863a-514f-4430-bd39-0a44c0f5abba"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element name="SharingHintHash" ma:index="19"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3C153E-49B8-4614-8246-729E9F22AF6A}">
  <ds:schemaRefs>
    <ds:schemaRef ds:uri="http://schemas.microsoft.com/sharepoint/v3/contenttype/forms"/>
  </ds:schemaRefs>
</ds:datastoreItem>
</file>

<file path=customXml/itemProps2.xml><?xml version="1.0" encoding="utf-8"?>
<ds:datastoreItem xmlns:ds="http://schemas.openxmlformats.org/officeDocument/2006/customXml" ds:itemID="{66CFBD06-158E-46C5-A021-ECCE94E2E351}">
  <ds:schemaRefs>
    <ds:schemaRef ds:uri="http://purl.org/dc/dcmitype/"/>
    <ds:schemaRef ds:uri="http://purl.org/dc/terms/"/>
    <ds:schemaRef ds:uri="http://schemas.microsoft.com/office/2006/metadata/properties"/>
    <ds:schemaRef ds:uri="574fa742-be2e-4510-b1ed-9680f53af91a"/>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4ce5863a-514f-4430-bd39-0a44c0f5abba"/>
    <ds:schemaRef ds:uri="http://www.w3.org/XML/1998/namespace"/>
  </ds:schemaRefs>
</ds:datastoreItem>
</file>

<file path=customXml/itemProps3.xml><?xml version="1.0" encoding="utf-8"?>
<ds:datastoreItem xmlns:ds="http://schemas.openxmlformats.org/officeDocument/2006/customXml" ds:itemID="{807AD993-4324-4E55-914A-96B6E5E08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4fa742-be2e-4510-b1ed-9680f53af91a"/>
    <ds:schemaRef ds:uri="4ce5863a-514f-4430-bd39-0a44c0f5a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2075</TotalTime>
  <Words>2204</Words>
  <Application>Microsoft Office PowerPoint</Application>
  <PresentationFormat>Presentazione su schermo (16:9)</PresentationFormat>
  <Paragraphs>178</Paragraphs>
  <Slides>29</Slides>
  <Notes>4</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29</vt:i4>
      </vt:variant>
    </vt:vector>
  </HeadingPairs>
  <TitlesOfParts>
    <vt:vector size="38" baseType="lpstr">
      <vt:lpstr>Arial</vt:lpstr>
      <vt:lpstr>Avenir Next LT Pro Light</vt:lpstr>
      <vt:lpstr>Calibri</vt:lpstr>
      <vt:lpstr>Calibri Light</vt:lpstr>
      <vt:lpstr>Speak Pro</vt:lpstr>
      <vt:lpstr>Wingdings</vt:lpstr>
      <vt:lpstr>Tema di Office</vt:lpstr>
      <vt:lpstr>Tema di Office 2_</vt:lpstr>
      <vt:lpstr>1_Tema di Office</vt:lpstr>
      <vt:lpstr>Il mercato del factoring e l’attività associativa</vt:lpstr>
      <vt:lpstr>Agenda</vt:lpstr>
      <vt:lpstr>Presentazione standard di PowerPoint</vt:lpstr>
      <vt:lpstr>La contrazione dell’Area Euro, superiore alla media mondiale, ha colpito tutte le principali economie attestandosi al -6,6%. Spagna, Italia e Francia sono i paesi con la maggiore riduzione del PIL</vt:lpstr>
      <vt:lpstr>Presentazione standard di PowerPoint</vt:lpstr>
      <vt:lpstr>Presentazione standard di PowerPoint</vt:lpstr>
      <vt:lpstr>Presentazione standard di PowerPoint</vt:lpstr>
      <vt:lpstr>   I prestiti concessi da banche e società finanziarie alle imprese sono aumentati del 7,4% grazie alle misure di sostegno alla liquidità   introdotte con  i diversi decreti emanati dal Governo nel corso dell’anno   </vt:lpstr>
      <vt:lpstr>Le misure di  sostegno finanziario alle imprese e di accesso al credito hanno, peraltro,  interessato marginalmente il factoring e con tempistiche più lente rispetto al credito bancario</vt:lpstr>
      <vt:lpstr>Presentazione standard di PowerPoint</vt:lpstr>
      <vt:lpstr>Presentazione standard di PowerPoint</vt:lpstr>
      <vt:lpstr>Presentazione standard di PowerPoint</vt:lpstr>
      <vt:lpstr>Presentazione standard di PowerPoint</vt:lpstr>
      <vt:lpstr>L’avvio del 2021 è ancora influenzato dal proseguimento della pandemia e delle relative misure di contenimento ma a partire dal mese di marzo si intravede una  progressiva ripresa</vt:lpstr>
      <vt:lpstr>Presentazione standard di PowerPoint</vt:lpstr>
      <vt:lpstr>Presentazione standard di PowerPoint</vt:lpstr>
      <vt:lpstr>Presentazione standard di PowerPoint</vt:lpstr>
      <vt:lpstr>Anche il confronto con gli altri intermediari creditizi non bancari evidenzia una minore incidenza dei crediti deteriorati nel factoring</vt:lpstr>
      <vt:lpstr>L’assetto finanziario delle imprese evidenzia ulteriore spazio di intervento per il factoring, strumento ideale per la gestione del capitale circolante e per cogliere e valorizzare i segnali di ripresa, affiancando le imprese nel processo di crescita, innovazione, digitalizzazione e transizione ecologica</vt:lpstr>
      <vt:lpstr>L’azione dell’Associazione è proseguita senza interruzioni e con grande intensità nel 2020</vt:lpstr>
      <vt:lpstr>L’attività delle Commissioni Tecniche procede con grande impegno e sempre maggiore complessità</vt:lpstr>
      <vt:lpstr>Produzione di materiali e aggiornamento costante</vt:lpstr>
      <vt:lpstr>Rinnovo integrale del sito associativo e arricchimento dei contenuti</vt:lpstr>
      <vt:lpstr>Fact&amp;News, il nuovo magazine è on line!</vt:lpstr>
      <vt:lpstr>L’Associazione rappresenta oggi 46 Associati: 33 Associati ordinari e corrispondenti e 13 Associati sostenitori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mercato del factoring e l’attività associativa</dc:title>
  <dc:creator>Burini Nicoletta</dc:creator>
  <cp:lastModifiedBy>Perego Barbara</cp:lastModifiedBy>
  <cp:revision>22</cp:revision>
  <dcterms:created xsi:type="dcterms:W3CDTF">2020-06-12T05:24:26Z</dcterms:created>
  <dcterms:modified xsi:type="dcterms:W3CDTF">2021-07-02T07:51:08Z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0x01010068E1D9E73FD62C4AB8567390F3863241</vt:lpwstr>
  </property>
</Properties>
</file>